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5.png"/><Relationship Id="rId5" Type="http://schemas.openxmlformats.org/officeDocument/2006/relationships/image" Target="../media/image22.png"/><Relationship Id="rId10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0B2847-1107-489D-A47F-F2F4CCB0E8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4800" b="0" i="0" dirty="0">
                <a:effectLst/>
                <a:latin typeface="Arial" panose="020B0604020202020204" pitchFamily="34" charset="0"/>
              </a:rPr>
              <a:t>Time-</a:t>
            </a:r>
            <a:r>
              <a:rPr lang="it-IT" sz="4800" b="0" i="0" dirty="0" err="1">
                <a:effectLst/>
                <a:latin typeface="Arial" panose="020B0604020202020204" pitchFamily="34" charset="0"/>
              </a:rPr>
              <a:t>dependent</a:t>
            </a:r>
            <a:r>
              <a:rPr lang="it-IT" sz="4800" b="0" i="0" dirty="0">
                <a:effectLst/>
                <a:latin typeface="Arial" panose="020B0604020202020204" pitchFamily="34" charset="0"/>
              </a:rPr>
              <a:t> wind on </a:t>
            </a:r>
            <a:r>
              <a:rPr lang="it-IT" sz="4800" b="0" i="0" dirty="0" err="1">
                <a:effectLst/>
                <a:latin typeface="Arial" panose="020B0604020202020204" pitchFamily="34" charset="0"/>
              </a:rPr>
              <a:t>Advection</a:t>
            </a:r>
            <a:r>
              <a:rPr lang="it-IT" sz="4800" b="0" i="0" dirty="0">
                <a:effectLst/>
                <a:latin typeface="Arial" panose="020B0604020202020204" pitchFamily="34" charset="0"/>
              </a:rPr>
              <a:t>-</a:t>
            </a:r>
            <a:r>
              <a:rPr lang="it-IT" sz="4800" b="0" i="0" dirty="0" err="1">
                <a:effectLst/>
                <a:latin typeface="Arial" panose="020B0604020202020204" pitchFamily="34" charset="0"/>
              </a:rPr>
              <a:t>Diffusion</a:t>
            </a:r>
            <a:r>
              <a:rPr lang="it-IT" sz="4800" b="0" i="0" dirty="0">
                <a:effectLst/>
                <a:latin typeface="Arial" panose="020B0604020202020204" pitchFamily="34" charset="0"/>
              </a:rPr>
              <a:t>-Reaction system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101404-CC64-4EB0-954E-FAEEF642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Giuseppe Sacco</a:t>
            </a:r>
          </a:p>
        </p:txBody>
      </p:sp>
    </p:spTree>
    <p:extLst>
      <p:ext uri="{BB962C8B-B14F-4D97-AF65-F5344CB8AC3E}">
        <p14:creationId xmlns:p14="http://schemas.microsoft.com/office/powerpoint/2010/main" val="285874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6A3F4F-D251-4D71-9D79-0689803A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88" y="1012742"/>
            <a:ext cx="2947482" cy="1174746"/>
          </a:xfrm>
        </p:spPr>
        <p:txBody>
          <a:bodyPr>
            <a:normAutofit fontScale="90000"/>
          </a:bodyPr>
          <a:lstStyle/>
          <a:p>
            <a:r>
              <a:rPr lang="it-IT" dirty="0"/>
              <a:t>No-wind and Constant wind </a:t>
            </a:r>
            <a:r>
              <a:rPr lang="it-IT" dirty="0" err="1"/>
              <a:t>behaviour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56BFACB5-63DE-4B94-8C48-CC9DB4100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6201" y="3775046"/>
            <a:ext cx="7457813" cy="5050173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8EA9223-9B05-4553-9855-8BF77D90F563}"/>
                  </a:ext>
                </a:extLst>
              </p:cNvPr>
              <p:cNvSpPr txBox="1"/>
              <p:nvPr/>
            </p:nvSpPr>
            <p:spPr>
              <a:xfrm>
                <a:off x="3555051" y="324740"/>
                <a:ext cx="5551293" cy="5692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2"/>
                    </a:solidFill>
                  </a:rPr>
                  <a:t>No wind case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)=0)</m:t>
                    </m:r>
                    <m:r>
                      <a:rPr lang="en-US" sz="20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1" dirty="0">
                  <a:solidFill>
                    <a:schemeClr val="tx2"/>
                  </a:solidFill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</a:rPr>
                  <a:t>After a brief transitory, the system reaches a stationary state where the effects of local chemistry and diffusion are evident. Note the isotropy in the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|FT[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it-IT" sz="2000" b="1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tx2"/>
                    </a:solidFill>
                  </a:rPr>
                  <a:t>]|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plot</a:t>
                </a:r>
                <a:r>
                  <a:rPr lang="en-US" sz="2000" dirty="0">
                    <a:solidFill>
                      <a:schemeClr val="tx2"/>
                    </a:solidFill>
                  </a:rPr>
                  <a:t>, where a central peak appears.</a:t>
                </a:r>
              </a:p>
              <a:p>
                <a:endParaRPr lang="en-US" sz="2000" dirty="0">
                  <a:solidFill>
                    <a:schemeClr val="tx2"/>
                  </a:solidFill>
                </a:endParaRPr>
              </a:p>
              <a:p>
                <a:r>
                  <a:rPr lang="en-US" sz="2000" b="1" dirty="0">
                    <a:solidFill>
                      <a:schemeClr val="tx2"/>
                    </a:solidFill>
                  </a:rPr>
                  <a:t>Constant wind case</a:t>
                </a:r>
                <a:r>
                  <a:rPr lang="en-US" sz="2000" dirty="0">
                    <a:solidFill>
                      <a:schemeClr val="tx2"/>
                    </a:solidFill>
                  </a:rPr>
                  <a:t>:</a:t>
                </a:r>
              </a:p>
              <a:p>
                <a:r>
                  <a:rPr lang="en-US" sz="2000" dirty="0">
                    <a:solidFill>
                      <a:schemeClr val="tx2"/>
                    </a:solidFill>
                  </a:rPr>
                  <a:t>Similarly, the population distribution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20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it-IT" sz="20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it-IT" sz="20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, when subjected to constant wind (𝛼(𝑡)=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0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),  reaches its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stationary state </a:t>
                </a:r>
                <a:r>
                  <a:rPr lang="en-US" sz="2000" dirty="0">
                    <a:solidFill>
                      <a:schemeClr val="tx2"/>
                    </a:solidFill>
                  </a:rPr>
                  <a:t>after about 100 time steps.</a:t>
                </a:r>
              </a:p>
              <a:p>
                <a:r>
                  <a:rPr lang="en-US" sz="2000" dirty="0">
                    <a:solidFill>
                      <a:schemeClr val="tx2"/>
                    </a:solidFill>
                  </a:rPr>
                  <a:t>The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wind breaks the isotropy </a:t>
                </a:r>
                <a:r>
                  <a:rPr lang="en-US" sz="2000" dirty="0">
                    <a:solidFill>
                      <a:schemeClr val="tx2"/>
                    </a:solidFill>
                  </a:rPr>
                  <a:t>of the system and forms a striated pattern along the wind direction.</a:t>
                </a:r>
              </a:p>
              <a:p>
                <a:r>
                  <a:rPr lang="en-US" sz="2000" dirty="0">
                    <a:solidFill>
                      <a:schemeClr val="tx2"/>
                    </a:solidFill>
                  </a:rPr>
                  <a:t>Isotropy is broken also in the recip1rocal space where the central peak is tightened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 err="1">
                    <a:solidFill>
                      <a:schemeClr val="tx2"/>
                    </a:solidFill>
                  </a:rPr>
                  <a:t>direction</a:t>
                </a:r>
                <a:r>
                  <a:rPr lang="it-IT" sz="2000" dirty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it-IT" sz="2000" dirty="0" err="1">
                    <a:solidFill>
                      <a:schemeClr val="tx2"/>
                    </a:solidFill>
                  </a:rPr>
                  <a:t>Fluctuations</a:t>
                </a:r>
                <a:r>
                  <a:rPr lang="it-IT" sz="2000" dirty="0">
                    <a:solidFill>
                      <a:schemeClr val="tx2"/>
                    </a:solidFill>
                  </a:rPr>
                  <a:t> from the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average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population</a:t>
                </a:r>
                <a:r>
                  <a:rPr lang="it-IT" sz="2000" dirty="0">
                    <a:solidFill>
                      <a:schemeClr val="tx2"/>
                    </a:solidFill>
                  </a:rPr>
                  <a:t> are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mitigated</a:t>
                </a:r>
                <a:r>
                  <a:rPr lang="it-IT" sz="2000" dirty="0">
                    <a:solidFill>
                      <a:schemeClr val="tx2"/>
                    </a:solidFill>
                  </a:rPr>
                  <a:t> by the wind.</a:t>
                </a: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8EA9223-9B05-4553-9855-8BF77D90F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51" y="324740"/>
                <a:ext cx="5551293" cy="5692264"/>
              </a:xfrm>
              <a:prstGeom prst="rect">
                <a:avLst/>
              </a:prstGeom>
              <a:blipFill>
                <a:blip r:embed="rId2"/>
                <a:stretch>
                  <a:fillRect l="-1098" t="-535" b="-9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2B655F0E-631E-48A8-8750-A84565B9D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25" r="33286"/>
          <a:stretch/>
        </p:blipFill>
        <p:spPr>
          <a:xfrm>
            <a:off x="0" y="2298584"/>
            <a:ext cx="2936147" cy="4572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CC1FD8D-662A-4729-85E2-72E1A24868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94" r="33529"/>
          <a:stretch/>
        </p:blipFill>
        <p:spPr>
          <a:xfrm>
            <a:off x="8955969" y="12584"/>
            <a:ext cx="2854320" cy="45720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88171F-D79F-43D4-9A33-FDB665E12176}"/>
              </a:ext>
            </a:extLst>
          </p:cNvPr>
          <p:cNvSpPr txBox="1"/>
          <p:nvPr/>
        </p:nvSpPr>
        <p:spPr>
          <a:xfrm>
            <a:off x="3555051" y="6163928"/>
            <a:ext cx="7460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(See </a:t>
            </a:r>
            <a:r>
              <a:rPr lang="en-US" i="1" dirty="0" err="1">
                <a:solidFill>
                  <a:schemeClr val="tx2"/>
                </a:solidFill>
              </a:rPr>
              <a:t>Chotibut</a:t>
            </a:r>
            <a:r>
              <a:rPr lang="en-US" i="1" dirty="0">
                <a:solidFill>
                  <a:schemeClr val="tx2"/>
                </a:solidFill>
              </a:rPr>
              <a:t>, Nelson, Succi, </a:t>
            </a:r>
            <a:r>
              <a:rPr lang="en-US" i="1" dirty="0" err="1">
                <a:solidFill>
                  <a:schemeClr val="tx2"/>
                </a:solidFill>
              </a:rPr>
              <a:t>Physica</a:t>
            </a:r>
            <a:r>
              <a:rPr lang="en-US" i="1" dirty="0">
                <a:solidFill>
                  <a:schemeClr val="tx2"/>
                </a:solidFill>
              </a:rPr>
              <a:t> A 2016</a:t>
            </a:r>
            <a:r>
              <a:rPr lang="en-US" dirty="0">
                <a:solidFill>
                  <a:schemeClr val="tx2"/>
                </a:solidFill>
              </a:rPr>
              <a:t>)</a:t>
            </a:r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51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86F6C0-C8A3-4E43-A017-7DA7CBA5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26" y="2208258"/>
            <a:ext cx="2947482" cy="2441484"/>
          </a:xfrm>
        </p:spPr>
        <p:txBody>
          <a:bodyPr/>
          <a:lstStyle/>
          <a:p>
            <a:r>
              <a:rPr lang="it-IT" dirty="0" err="1"/>
              <a:t>Sinusoidal</a:t>
            </a:r>
            <a:r>
              <a:rPr lang="it-IT" dirty="0"/>
              <a:t> wind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7726F7-6B64-4206-AC43-764A238CC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9268" y="864108"/>
                <a:ext cx="7315200" cy="165802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All  parameters  are  constant  in  time,  the  only  exception  being  the  wind (governed by the parameter α) that is varied </a:t>
                </a:r>
                <a:r>
                  <a:rPr lang="en-US" b="1" dirty="0"/>
                  <a:t>sinusoidally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7726F7-6B64-4206-AC43-764A238CC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268" y="864108"/>
                <a:ext cx="7315200" cy="1658023"/>
              </a:xfrm>
              <a:blipFill>
                <a:blip r:embed="rId2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179ECB3-D912-4D75-B055-0758EEC24358}"/>
                  </a:ext>
                </a:extLst>
              </p:cNvPr>
              <p:cNvSpPr txBox="1"/>
              <p:nvPr/>
            </p:nvSpPr>
            <p:spPr>
              <a:xfrm>
                <a:off x="3800213" y="3758268"/>
                <a:ext cx="7373923" cy="2348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40BAD2"/>
                  </a:buClr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We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begin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by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studying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the system for</a:t>
                </a:r>
              </a:p>
              <a:p>
                <a:pPr defTabSz="914400">
                  <a:lnSpc>
                    <a:spcPct val="90000"/>
                  </a:lnSpc>
                  <a:spcBef>
                    <a:spcPts val="1200"/>
                  </a:spcBef>
                  <a:buClr>
                    <a:srgbClr val="40BAD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=0,15,   </m:t>
                      </m:r>
                      <m:sSub>
                        <m:sSub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sub>
                      </m:sSub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=0,15,  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200</m:t>
                          </m:r>
                        </m:den>
                      </m:f>
                    </m:oMath>
                  </m:oMathPara>
                </a14:m>
                <a:endParaRPr kumimoji="0" lang="it-IT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defTabSz="914400">
                  <a:lnSpc>
                    <a:spcPct val="90000"/>
                  </a:lnSpc>
                  <a:spcBef>
                    <a:spcPts val="1200"/>
                  </a:spcBef>
                  <a:buClr>
                    <a:srgbClr val="40BAD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2000" i="1" smtClean="0"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sz="2000" i="1"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it-IT" sz="2000" i="1"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000" i="1"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it-IT" sz="2000" i="1">
                              <a:solidFill>
                                <a:srgbClr val="000000">
                                  <a:lumMod val="65000"/>
                                  <a:lumOff val="3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it-IT" sz="2000" i="1"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latin typeface="Cambria Math" panose="02040503050406030204" pitchFamily="18" charset="0"/>
                        </a:rPr>
                        <m:t>≤1,5</m:t>
                      </m:r>
                    </m:oMath>
                  </m:oMathPara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40BAD2"/>
                  </a:buClr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will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than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see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how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the features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discussed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hereafter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depend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on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each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wind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parameter</a:t>
                </a: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179ECB3-D912-4D75-B055-0758EEC24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213" y="3758268"/>
                <a:ext cx="7373923" cy="2348848"/>
              </a:xfrm>
              <a:prstGeom prst="rect">
                <a:avLst/>
              </a:prstGeom>
              <a:blipFill>
                <a:blip r:embed="rId3"/>
                <a:stretch>
                  <a:fillRect l="-826" t="-2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6C6B21FD-C22E-40F8-9C41-F7F0B40F1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7" t="77202" r="65706" b="3532"/>
          <a:stretch/>
        </p:blipFill>
        <p:spPr>
          <a:xfrm>
            <a:off x="5727430" y="2522131"/>
            <a:ext cx="2947482" cy="114289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A01E7D6-46BD-4113-81A4-55E69B9D9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909" y="2084433"/>
            <a:ext cx="914400" cy="247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EEE4BCC-74D0-483B-B843-DAB7CB69EFDC}"/>
                  </a:ext>
                </a:extLst>
              </p:cNvPr>
              <p:cNvSpPr txBox="1"/>
              <p:nvPr/>
            </p:nvSpPr>
            <p:spPr>
              <a:xfrm>
                <a:off x="9975909" y="2383631"/>
                <a:ext cx="911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EEE4BCC-74D0-483B-B843-DAB7CB69E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09" y="2383631"/>
                <a:ext cx="911724" cy="276999"/>
              </a:xfrm>
              <a:prstGeom prst="rect">
                <a:avLst/>
              </a:prstGeom>
              <a:blipFill>
                <a:blip r:embed="rId6"/>
                <a:stretch>
                  <a:fillRect l="-4000" t="-2222" r="-6000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81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EE24F4-3ADE-42D4-973D-DE37985E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672"/>
            <a:ext cx="2947482" cy="612684"/>
          </a:xfrm>
        </p:spPr>
        <p:txBody>
          <a:bodyPr/>
          <a:lstStyle/>
          <a:p>
            <a:r>
              <a:rPr lang="it-IT" dirty="0" err="1"/>
              <a:t>Simulation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6C83C21-58F8-44DD-9B07-A4695EDB15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64654" y="226545"/>
                <a:ext cx="8187654" cy="25753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dirty="0"/>
                  <a:t>By </a:t>
                </a:r>
                <a:r>
                  <a:rPr lang="it-IT" dirty="0" err="1"/>
                  <a:t>studing</a:t>
                </a:r>
                <a:r>
                  <a:rPr lang="it-IT" dirty="0"/>
                  <a:t> the </a:t>
                </a:r>
                <a:r>
                  <a:rPr lang="it-IT" dirty="0" err="1"/>
                  <a:t>modulus</a:t>
                </a:r>
                <a:r>
                  <a:rPr lang="it-IT" dirty="0"/>
                  <a:t> of the Fourier </a:t>
                </a:r>
                <a:r>
                  <a:rPr lang="it-IT" dirty="0" err="1"/>
                  <a:t>transform</a:t>
                </a:r>
                <a:r>
                  <a:rPr lang="it-IT" dirty="0"/>
                  <a:t> of the </a:t>
                </a:r>
                <a:r>
                  <a:rPr lang="it-IT" dirty="0" err="1"/>
                  <a:t>population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𝐹𝑇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it-IT" dirty="0"/>
                  <a:t> we can </a:t>
                </a:r>
                <a:r>
                  <a:rPr lang="it-IT" dirty="0" err="1"/>
                  <a:t>identify</a:t>
                </a:r>
                <a:r>
                  <a:rPr lang="it-IT" dirty="0"/>
                  <a:t> </a:t>
                </a:r>
                <a:r>
                  <a:rPr lang="it-IT" b="1" dirty="0"/>
                  <a:t>3 </a:t>
                </a:r>
                <a:r>
                  <a:rPr lang="it-IT" b="1" dirty="0" err="1"/>
                  <a:t>main</a:t>
                </a:r>
                <a:r>
                  <a:rPr lang="it-IT" b="1" dirty="0"/>
                  <a:t> </a:t>
                </a:r>
                <a:r>
                  <a:rPr lang="it-IT" b="1" dirty="0" err="1"/>
                  <a:t>regimes</a:t>
                </a:r>
                <a:r>
                  <a:rPr lang="it-IT" b="1" dirty="0"/>
                  <a:t> </a:t>
                </a:r>
                <a:r>
                  <a:rPr lang="it-IT" dirty="0"/>
                  <a:t>for the time </a:t>
                </a:r>
                <a:r>
                  <a:rPr lang="it-IT" dirty="0" err="1"/>
                  <a:t>evolution</a:t>
                </a:r>
                <a:r>
                  <a:rPr lang="it-IT" dirty="0"/>
                  <a:t> of </a:t>
                </a:r>
                <a:r>
                  <a:rPr lang="it-IT" dirty="0" err="1"/>
                  <a:t>said</a:t>
                </a:r>
                <a:r>
                  <a:rPr lang="it-IT" dirty="0"/>
                  <a:t> system: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0.      </m:t>
                    </m:r>
                  </m:oMath>
                </a14:m>
                <a:r>
                  <a:rPr lang="it-IT" dirty="0"/>
                  <a:t>First </a:t>
                </a:r>
                <a:r>
                  <a:rPr lang="it-IT" dirty="0" err="1"/>
                  <a:t>period</a:t>
                </a:r>
                <a:r>
                  <a:rPr lang="it-IT" dirty="0"/>
                  <a:t>: </a:t>
                </a:r>
                <a:r>
                  <a:rPr lang="it-IT" dirty="0" err="1"/>
                  <a:t>mainly</a:t>
                </a:r>
                <a:r>
                  <a:rPr lang="it-IT" b="1" dirty="0"/>
                  <a:t> </a:t>
                </a:r>
                <a:r>
                  <a:rPr lang="it-IT" b="1" dirty="0" err="1"/>
                  <a:t>transient</a:t>
                </a:r>
                <a:r>
                  <a:rPr lang="it-IT" b="1" dirty="0"/>
                  <a:t> </a:t>
                </a:r>
                <a:r>
                  <a:rPr lang="it-IT" dirty="0" err="1"/>
                  <a:t>behaviour</a:t>
                </a:r>
                <a:r>
                  <a:rPr lang="it-IT" dirty="0"/>
                  <a:t>;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dirty="0"/>
                  <a:t>First </a:t>
                </a:r>
                <a:r>
                  <a:rPr lang="it-IT" dirty="0" err="1"/>
                  <a:t>half</a:t>
                </a:r>
                <a:r>
                  <a:rPr lang="it-IT" dirty="0"/>
                  <a:t> of </a:t>
                </a:r>
                <a:r>
                  <a:rPr lang="it-IT" dirty="0" err="1"/>
                  <a:t>each</a:t>
                </a:r>
                <a:r>
                  <a:rPr lang="it-IT" dirty="0"/>
                  <a:t> successive </a:t>
                </a:r>
                <a:r>
                  <a:rPr lang="it-IT" dirty="0" err="1"/>
                  <a:t>period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𝐹𝑇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it-IT" dirty="0"/>
                  <a:t> shows a </a:t>
                </a:r>
                <a:r>
                  <a:rPr lang="it-IT" b="1" dirty="0" err="1"/>
                  <a:t>rich</a:t>
                </a:r>
                <a:r>
                  <a:rPr lang="it-IT" b="1" dirty="0"/>
                  <a:t> pattern </a:t>
                </a:r>
                <a:r>
                  <a:rPr lang="it-IT" dirty="0" err="1"/>
                  <a:t>where</a:t>
                </a:r>
                <a:r>
                  <a:rPr lang="it-IT" dirty="0"/>
                  <a:t> relative minima are </a:t>
                </a:r>
                <a:r>
                  <a:rPr lang="it-IT" dirty="0" err="1"/>
                  <a:t>appearing</a:t>
                </a:r>
                <a:r>
                  <a:rPr lang="it-IT" dirty="0"/>
                  <a:t> and </a:t>
                </a:r>
                <a:r>
                  <a:rPr lang="it-IT" dirty="0" err="1"/>
                  <a:t>evolving</a:t>
                </a:r>
                <a:r>
                  <a:rPr lang="it-IT" dirty="0"/>
                  <a:t>;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dirty="0"/>
                  <a:t>Second </a:t>
                </a:r>
                <a:r>
                  <a:rPr lang="it-IT" dirty="0" err="1"/>
                  <a:t>half</a:t>
                </a:r>
                <a:r>
                  <a:rPr lang="it-IT" dirty="0"/>
                  <a:t> of </a:t>
                </a:r>
                <a:r>
                  <a:rPr lang="it-IT" dirty="0" err="1"/>
                  <a:t>each</a:t>
                </a:r>
                <a:r>
                  <a:rPr lang="it-IT" dirty="0"/>
                  <a:t> successive </a:t>
                </a:r>
                <a:r>
                  <a:rPr lang="it-IT" dirty="0" err="1"/>
                  <a:t>period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𝐹𝑇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assumes</a:t>
                </a:r>
                <a:r>
                  <a:rPr lang="it-IT" dirty="0"/>
                  <a:t> a </a:t>
                </a:r>
                <a:r>
                  <a:rPr lang="it-IT" b="1" dirty="0"/>
                  <a:t>more </a:t>
                </a:r>
                <a:r>
                  <a:rPr lang="it-IT" b="1" dirty="0" err="1"/>
                  <a:t>isotropical</a:t>
                </a:r>
                <a:r>
                  <a:rPr lang="it-IT" dirty="0"/>
                  <a:t> </a:t>
                </a:r>
                <a:r>
                  <a:rPr lang="it-IT" dirty="0" err="1"/>
                  <a:t>shape</a:t>
                </a:r>
                <a:r>
                  <a:rPr lang="it-IT" dirty="0"/>
                  <a:t> due to the low </a:t>
                </a:r>
                <a:r>
                  <a:rPr lang="it-IT" dirty="0" err="1"/>
                  <a:t>values</a:t>
                </a:r>
                <a:r>
                  <a:rPr lang="it-IT" dirty="0"/>
                  <a:t> of the wind.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6C83C21-58F8-44DD-9B07-A4695EDB1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64654" y="226545"/>
                <a:ext cx="8187654" cy="2575378"/>
              </a:xfrm>
              <a:blipFill>
                <a:blip r:embed="rId2"/>
                <a:stretch>
                  <a:fillRect l="-819" t="-87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9DD9531-3C47-4B39-A80F-F2D841605A98}"/>
                  </a:ext>
                </a:extLst>
              </p:cNvPr>
              <p:cNvSpPr txBox="1"/>
              <p:nvPr/>
            </p:nvSpPr>
            <p:spPr>
              <a:xfrm>
                <a:off x="8303158" y="2921168"/>
                <a:ext cx="340787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olidFill>
                      <a:schemeClr val="tx2"/>
                    </a:solidFill>
                  </a:rPr>
                  <a:t>Effects due to the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variability</a:t>
                </a:r>
                <a:r>
                  <a:rPr lang="it-IT" sz="2000" dirty="0">
                    <a:solidFill>
                      <a:schemeClr val="tx2"/>
                    </a:solidFill>
                  </a:rPr>
                  <a:t> of the wind are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highlighted</a:t>
                </a:r>
                <a:r>
                  <a:rPr lang="it-IT" sz="2000" dirty="0">
                    <a:solidFill>
                      <a:schemeClr val="tx2"/>
                    </a:solidFill>
                  </a:rPr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it-IT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it-IT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𝑭𝑻</m:t>
                        </m:r>
                        <m:r>
                          <a:rPr kumimoji="0" lang="it-IT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0" lang="it-IT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kumimoji="0" lang="it-IT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kumimoji="0" lang="it-IT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it-IT" sz="2000" b="1" i="1"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1" i="1"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𝑭𝑻</m:t>
                        </m:r>
                        <m:r>
                          <a:rPr lang="it-IT" sz="2000" b="1" i="1" smtClean="0"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it-IT" sz="2000" b="1" i="1" smtClean="0">
                                <a:solidFill>
                                  <a:srgbClr val="000000">
                                    <a:lumMod val="65000"/>
                                    <a:lumOff val="3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1" i="1" smtClean="0">
                                <a:solidFill>
                                  <a:srgbClr val="000000">
                                    <a:lumMod val="65000"/>
                                    <a:lumOff val="3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it-IT" sz="2000" b="1" i="1" smtClean="0">
                                <a:solidFill>
                                  <a:srgbClr val="000000">
                                    <a:lumMod val="65000"/>
                                    <a:lumOff val="3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it-IT" sz="2000" b="1" i="1" smtClean="0"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it-IT" sz="2000" b="1" dirty="0">
                    <a:solidFill>
                      <a:schemeClr val="tx2"/>
                    </a:solidFill>
                  </a:rPr>
                  <a:t> plot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9DD9531-3C47-4B39-A80F-F2D841605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158" y="2921168"/>
                <a:ext cx="3407873" cy="1015663"/>
              </a:xfrm>
              <a:prstGeom prst="rect">
                <a:avLst/>
              </a:prstGeom>
              <a:blipFill>
                <a:blip r:embed="rId4"/>
                <a:stretch>
                  <a:fillRect l="-1789" t="-2994" r="-2862" b="-9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5D6844DC-E3A7-42F2-9AFF-106B3FAE1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42532"/>
            <a:ext cx="8281638" cy="42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ECA661-7EB9-4D6A-BD40-D54C33DF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0" y="754721"/>
            <a:ext cx="2947482" cy="1099246"/>
          </a:xfrm>
        </p:spPr>
        <p:txBody>
          <a:bodyPr/>
          <a:lstStyle/>
          <a:p>
            <a:r>
              <a:rPr lang="it-IT" dirty="0" err="1"/>
              <a:t>Evolution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9A1F477-F46A-4BB2-9F11-B51A3A36A6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7875" y="107529"/>
                <a:ext cx="8363823" cy="1989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Minima appear centered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and than separate in two lobes that migrate in opposite directions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and move towards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while other relative maxima and minima are formed subsequently.</a:t>
                </a:r>
              </a:p>
              <a:p>
                <a:pPr marL="0" indent="0">
                  <a:buNone/>
                </a:pPr>
                <a:r>
                  <a:rPr lang="en-US" dirty="0"/>
                  <a:t>This  pattern  is  iterated until  about half period, incidentally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9A1F477-F46A-4BB2-9F11-B51A3A36A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7875" y="107529"/>
                <a:ext cx="8363823" cy="1989720"/>
              </a:xfrm>
              <a:blipFill>
                <a:blip r:embed="rId2"/>
                <a:stretch>
                  <a:fillRect l="-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034FD1DC-AB39-4080-86BD-14A30D809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5373"/>
            <a:ext cx="9437615" cy="48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7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6C4921-4A28-4252-8954-A966B08E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97" y="1301277"/>
            <a:ext cx="2947482" cy="852726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Evolution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98F641-BBC6-48B1-BDB1-28DC5D595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607" y="696157"/>
            <a:ext cx="7315200" cy="852725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During</a:t>
            </a:r>
            <a:r>
              <a:rPr lang="it-IT" dirty="0"/>
              <a:t> the second </a:t>
            </a:r>
            <a:r>
              <a:rPr lang="it-IT" dirty="0" err="1"/>
              <a:t>half</a:t>
            </a:r>
            <a:r>
              <a:rPr lang="it-IT" dirty="0"/>
              <a:t> of the </a:t>
            </a:r>
            <a:r>
              <a:rPr lang="it-IT" dirty="0" err="1"/>
              <a:t>period</a:t>
            </a:r>
            <a:r>
              <a:rPr lang="it-IT" dirty="0"/>
              <a:t> the wind </a:t>
            </a:r>
            <a:r>
              <a:rPr lang="it-IT" dirty="0" err="1"/>
              <a:t>assumes</a:t>
            </a:r>
            <a:r>
              <a:rPr lang="it-IT" dirty="0"/>
              <a:t> low </a:t>
            </a:r>
            <a:r>
              <a:rPr lang="it-IT" dirty="0" err="1"/>
              <a:t>values</a:t>
            </a:r>
            <a:r>
              <a:rPr lang="it-IT" dirty="0"/>
              <a:t> and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consequence</a:t>
            </a:r>
            <a:r>
              <a:rPr lang="it-IT" dirty="0"/>
              <a:t> </a:t>
            </a:r>
            <a:r>
              <a:rPr lang="it-IT" b="1" dirty="0"/>
              <a:t>|FT[c]| </a:t>
            </a:r>
            <a:r>
              <a:rPr lang="it-IT" b="1" dirty="0" err="1"/>
              <a:t>assumes</a:t>
            </a:r>
            <a:r>
              <a:rPr lang="it-IT" b="1" dirty="0"/>
              <a:t> a more </a:t>
            </a:r>
            <a:r>
              <a:rPr lang="it-IT" b="1" dirty="0" err="1"/>
              <a:t>isotropical</a:t>
            </a:r>
            <a:r>
              <a:rPr lang="it-IT" b="1" dirty="0"/>
              <a:t> </a:t>
            </a:r>
            <a:r>
              <a:rPr lang="it-IT" b="1" dirty="0" err="1"/>
              <a:t>shape</a:t>
            </a:r>
            <a:r>
              <a:rPr lang="it-IT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FC39070-3DE8-49C2-8C8F-F6BC33C4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65" y="1906398"/>
            <a:ext cx="9727835" cy="49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94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005CFA65-13A4-4874-A5E3-CD749820478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4108" y="2975850"/>
                <a:ext cx="2947482" cy="906299"/>
              </a:xfrm>
            </p:spPr>
            <p:txBody>
              <a:bodyPr/>
              <a:lstStyle/>
              <a:p>
                <a:r>
                  <a:rPr lang="it-IT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sz="3600" dirty="0">
                    <a:solidFill>
                      <a:schemeClr val="bg1"/>
                    </a:solidFill>
                  </a:rPr>
                  <a:t>, t </a:t>
                </a:r>
                <a:r>
                  <a:rPr lang="it-IT" sz="3600" dirty="0" err="1">
                    <a:solidFill>
                      <a:schemeClr val="bg1"/>
                    </a:solidFill>
                  </a:rPr>
                  <a:t>plane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005CFA65-13A4-4874-A5E3-CD7498204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4108" y="2975850"/>
                <a:ext cx="2947482" cy="906299"/>
              </a:xfrm>
              <a:blipFill>
                <a:blip r:embed="rId2"/>
                <a:stretch>
                  <a:fillRect l="-6198" r="-3926" b="-73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5E65658-B90B-4E67-AA5E-6C90A8548230}"/>
                  </a:ext>
                </a:extLst>
              </p:cNvPr>
              <p:cNvSpPr txBox="1"/>
              <p:nvPr/>
            </p:nvSpPr>
            <p:spPr>
              <a:xfrm>
                <a:off x="3962850" y="937547"/>
                <a:ext cx="774303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olidFill>
                      <a:schemeClr val="tx2"/>
                    </a:solidFill>
                  </a:rPr>
                  <a:t>Time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evolution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seen</a:t>
                </a:r>
                <a:r>
                  <a:rPr lang="it-IT" sz="2000" dirty="0">
                    <a:solidFill>
                      <a:schemeClr val="tx2"/>
                    </a:solidFill>
                  </a:rPr>
                  <a:t> up to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now</a:t>
                </a:r>
                <a:r>
                  <a:rPr lang="it-IT" sz="2000" dirty="0">
                    <a:solidFill>
                      <a:schemeClr val="tx2"/>
                    </a:solidFill>
                  </a:rPr>
                  <a:t> can be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summarised</a:t>
                </a:r>
                <a:r>
                  <a:rPr lang="it-IT" sz="2000" dirty="0">
                    <a:solidFill>
                      <a:schemeClr val="tx2"/>
                    </a:solidFill>
                  </a:rPr>
                  <a:t> by the plot of </a:t>
                </a:r>
                <a:r>
                  <a:rPr lang="it-IT" sz="2000" b="1" dirty="0">
                    <a:solidFill>
                      <a:schemeClr val="tx2"/>
                    </a:solidFill>
                  </a:rPr>
                  <a:t>|FT[c]|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it-IT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it-IT" sz="2000" b="1" dirty="0">
                    <a:solidFill>
                      <a:schemeClr val="tx2"/>
                    </a:solidFill>
                  </a:rPr>
                  <a:t>, t </a:t>
                </a:r>
                <a:r>
                  <a:rPr lang="it-IT" sz="2000" b="1" dirty="0" err="1">
                    <a:solidFill>
                      <a:schemeClr val="tx2"/>
                    </a:solidFill>
                  </a:rPr>
                  <a:t>plane</a:t>
                </a:r>
                <a:r>
                  <a:rPr lang="it-IT" sz="2000" dirty="0">
                    <a:solidFill>
                      <a:schemeClr val="tx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5E65658-B90B-4E67-AA5E-6C90A8548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850" y="937547"/>
                <a:ext cx="7743038" cy="707886"/>
              </a:xfrm>
              <a:prstGeom prst="rect">
                <a:avLst/>
              </a:prstGeom>
              <a:blipFill>
                <a:blip r:embed="rId3"/>
                <a:stretch>
                  <a:fillRect l="-787" t="-5172" r="-79" b="-146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F804403D-2591-4BA6-B122-547A18C88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006" y="1744639"/>
            <a:ext cx="8690994" cy="52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14522C1-612E-4A13-A4D9-ED82A1AA1E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036" y="897654"/>
                <a:ext cx="3412897" cy="1436411"/>
              </a:xfrm>
            </p:spPr>
            <p:txBody>
              <a:bodyPr>
                <a:normAutofit fontScale="90000"/>
              </a:bodyPr>
              <a:lstStyle/>
              <a:p>
                <a:r>
                  <a:rPr lang="it-IT" dirty="0"/>
                  <a:t>Dependance on wind </a:t>
                </a:r>
                <a:r>
                  <a:rPr lang="it-IT" dirty="0" err="1"/>
                  <a:t>parameters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14522C1-612E-4A13-A4D9-ED82A1AA1E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036" y="897654"/>
                <a:ext cx="3412897" cy="1436411"/>
              </a:xfrm>
              <a:blipFill>
                <a:blip r:embed="rId2"/>
                <a:stretch>
                  <a:fillRect l="-4651" t="-7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9">
                <a:extLst>
                  <a:ext uri="{FF2B5EF4-FFF2-40B4-BE49-F238E27FC236}">
                    <a16:creationId xmlns:a16="http://schemas.microsoft.com/office/drawing/2014/main" id="{D1832D4D-6C53-44C8-A666-97067D1A4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12223" y="127460"/>
                <a:ext cx="7315200" cy="208385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b="1" dirty="0" err="1"/>
                  <a:t>Varying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main</a:t>
                </a:r>
                <a:r>
                  <a:rPr lang="it-IT" dirty="0"/>
                  <a:t> features </a:t>
                </a:r>
                <a:r>
                  <a:rPr lang="it-IT" dirty="0" err="1"/>
                  <a:t>present</a:t>
                </a:r>
                <a:r>
                  <a:rPr lang="it-IT" dirty="0"/>
                  <a:t> in the </a:t>
                </a:r>
                <a:r>
                  <a:rPr lang="it-IT" dirty="0" err="1"/>
                  <a:t>previous</a:t>
                </a:r>
                <a:r>
                  <a:rPr lang="it-IT" dirty="0"/>
                  <a:t> </a:t>
                </a:r>
                <a:r>
                  <a:rPr lang="it-IT" dirty="0" err="1"/>
                  <a:t>cases</a:t>
                </a:r>
                <a:r>
                  <a:rPr lang="it-IT" dirty="0"/>
                  <a:t> are </a:t>
                </a:r>
                <a:r>
                  <a:rPr lang="it-IT" dirty="0" err="1"/>
                  <a:t>still</a:t>
                </a:r>
                <a:r>
                  <a:rPr lang="it-IT" dirty="0"/>
                  <a:t> </a:t>
                </a:r>
                <a:r>
                  <a:rPr lang="it-IT" dirty="0" err="1"/>
                  <a:t>found</a:t>
                </a:r>
                <a:r>
                  <a:rPr lang="it-IT" dirty="0"/>
                  <a:t>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some </a:t>
                </a:r>
                <a:r>
                  <a:rPr lang="it-IT" dirty="0" err="1"/>
                  <a:t>notable</a:t>
                </a:r>
                <a:r>
                  <a:rPr lang="it-IT" dirty="0"/>
                  <a:t> </a:t>
                </a:r>
                <a:r>
                  <a:rPr lang="it-IT" dirty="0" err="1"/>
                  <a:t>differences</a:t>
                </a:r>
                <a:r>
                  <a:rPr lang="it-IT" dirty="0"/>
                  <a:t>, </a:t>
                </a:r>
                <a:r>
                  <a:rPr lang="it-IT" dirty="0" err="1"/>
                  <a:t>espacially</a:t>
                </a:r>
                <a:r>
                  <a:rPr lang="it-IT" dirty="0"/>
                  <a:t> in the second </a:t>
                </a:r>
                <a:r>
                  <a:rPr lang="it-IT" dirty="0" err="1"/>
                  <a:t>half</a:t>
                </a:r>
                <a:r>
                  <a:rPr lang="it-IT" dirty="0"/>
                  <a:t> of the </a:t>
                </a:r>
                <a:r>
                  <a:rPr lang="it-IT" dirty="0" err="1"/>
                  <a:t>period</a:t>
                </a:r>
                <a:r>
                  <a:rPr lang="it-IT" dirty="0"/>
                  <a:t>.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Note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that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the </a:t>
                </a:r>
                <a:r>
                  <a:rPr kumimoji="0" lang="it-IT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period</a:t>
                </a:r>
                <a:r>
                  <a:rPr kumimoji="0" lang="it-IT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lang="it-IT" b="1" dirty="0">
                    <a:solidFill>
                      <a:srgbClr val="545454"/>
                    </a:solidFill>
                    <a:latin typeface="Corbel" panose="020B0503020204020204"/>
                  </a:rPr>
                  <a:t>of</a:t>
                </a:r>
                <a:r>
                  <a:rPr kumimoji="0" lang="it-IT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|FT(c)| </a:t>
                </a:r>
                <a:r>
                  <a:rPr kumimoji="0" lang="it-IT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is</a:t>
                </a:r>
                <a:r>
                  <a:rPr kumimoji="0" lang="it-IT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halved</a:t>
                </a:r>
                <a:r>
                  <a:rPr kumimoji="0" lang="it-IT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</a:rPr>
                  <a:t>for</a:t>
                </a:r>
                <a:r>
                  <a:rPr kumimoji="0" lang="it-IT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54545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it-IT" sz="20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54545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kumimoji="0" lang="it-IT" sz="20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54545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kumimoji="0" lang="it-IT" sz="20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54545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it-IT" sz="20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54545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0" lang="it-IT" sz="20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54545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since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it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does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not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depend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on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sign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4545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𝛼</m:t>
                    </m:r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.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10" name="Segnaposto contenuto 9">
                <a:extLst>
                  <a:ext uri="{FF2B5EF4-FFF2-40B4-BE49-F238E27FC236}">
                    <a16:creationId xmlns:a16="http://schemas.microsoft.com/office/drawing/2014/main" id="{D1832D4D-6C53-44C8-A666-97067D1A4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2223" y="127460"/>
                <a:ext cx="7315200" cy="2083852"/>
              </a:xfrm>
              <a:blipFill>
                <a:blip r:embed="rId3"/>
                <a:stretch>
                  <a:fillRect l="-917" r="-5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606C76CA-38D3-4EEE-A4FD-2876A42DB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9"/>
          <a:stretch/>
        </p:blipFill>
        <p:spPr>
          <a:xfrm>
            <a:off x="9713167" y="1945433"/>
            <a:ext cx="2478833" cy="4572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3C5F9BF-B3EF-4503-B858-35FA11C77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790" y="2078783"/>
            <a:ext cx="2543175" cy="43053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38B8BE6-1B38-4BB9-8DC5-C278B6124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291" y="2078783"/>
            <a:ext cx="2495550" cy="43148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112D67E-F5E5-4A92-B9D9-B027079E66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69"/>
          <a:stretch/>
        </p:blipFill>
        <p:spPr>
          <a:xfrm>
            <a:off x="1742307" y="1945433"/>
            <a:ext cx="2478834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31D9F3D-B74C-42D7-B8B4-8B0178F4CE45}"/>
                  </a:ext>
                </a:extLst>
              </p:cNvPr>
              <p:cNvSpPr txBox="1"/>
              <p:nvPr/>
            </p:nvSpPr>
            <p:spPr>
              <a:xfrm>
                <a:off x="2397967" y="6393608"/>
                <a:ext cx="15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31D9F3D-B74C-42D7-B8B4-8B0178F4C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967" y="6393608"/>
                <a:ext cx="15048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CBF76EF-3CD1-443D-A37C-12679EA055B9}"/>
                  </a:ext>
                </a:extLst>
              </p:cNvPr>
              <p:cNvSpPr txBox="1"/>
              <p:nvPr/>
            </p:nvSpPr>
            <p:spPr>
              <a:xfrm>
                <a:off x="4966491" y="6396203"/>
                <a:ext cx="15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CBF76EF-3CD1-443D-A37C-12679EA05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491" y="6396203"/>
                <a:ext cx="15048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7A19921-E3FD-4FC6-9D53-9DBEFA5B9654}"/>
                  </a:ext>
                </a:extLst>
              </p:cNvPr>
              <p:cNvSpPr txBox="1"/>
              <p:nvPr/>
            </p:nvSpPr>
            <p:spPr>
              <a:xfrm>
                <a:off x="7513637" y="6394913"/>
                <a:ext cx="15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=0,05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7A19921-E3FD-4FC6-9D53-9DBEFA5B9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637" y="6394913"/>
                <a:ext cx="15048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CD75F21-4FD7-4767-AD24-B78036BF1CC1}"/>
                  </a:ext>
                </a:extLst>
              </p:cNvPr>
              <p:cNvSpPr txBox="1"/>
              <p:nvPr/>
            </p:nvSpPr>
            <p:spPr>
              <a:xfrm>
                <a:off x="10208514" y="6384083"/>
                <a:ext cx="15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CD75F21-4FD7-4767-AD24-B78036BF1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514" y="6384083"/>
                <a:ext cx="15048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596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E3732FD-77A2-4D0B-A59C-B17892B718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7521" y="2763318"/>
                <a:ext cx="2236704" cy="881132"/>
              </a:xfrm>
            </p:spPr>
            <p:txBody>
              <a:bodyPr>
                <a:normAutofit fontScale="90000"/>
              </a:bodyPr>
              <a:lstStyle/>
              <a:p>
                <a:r>
                  <a:rPr lang="it-IT" dirty="0"/>
                  <a:t>Dependance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E3732FD-77A2-4D0B-A59C-B17892B71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7521" y="2763318"/>
                <a:ext cx="2236704" cy="881132"/>
              </a:xfrm>
              <a:blipFill>
                <a:blip r:embed="rId2"/>
                <a:stretch>
                  <a:fillRect l="-7084" t="-19310" r="-9264" b="-282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E90A578-B5DF-42F7-AA4B-247FC17D7F0E}"/>
                  </a:ext>
                </a:extLst>
              </p:cNvPr>
              <p:cNvSpPr txBox="1"/>
              <p:nvPr/>
            </p:nvSpPr>
            <p:spPr>
              <a:xfrm>
                <a:off x="3528855" y="415952"/>
                <a:ext cx="814562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 err="1">
                    <a:solidFill>
                      <a:schemeClr val="tx2"/>
                    </a:solidFill>
                  </a:rPr>
                  <a:t>Decreasing</a:t>
                </a:r>
                <a:r>
                  <a:rPr lang="it-IT" sz="2000" dirty="0">
                    <a:solidFill>
                      <a:schemeClr val="tx2"/>
                    </a:solidFill>
                  </a:rPr>
                  <a:t> wind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ocillations</a:t>
                </a:r>
                <a:r>
                  <a:rPr lang="it-IT" sz="2000" dirty="0">
                    <a:solidFill>
                      <a:schemeClr val="tx2"/>
                    </a:solidFill>
                  </a:rPr>
                  <a:t>,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as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expected</a:t>
                </a:r>
                <a:r>
                  <a:rPr lang="it-IT" sz="2000" dirty="0">
                    <a:solidFill>
                      <a:schemeClr val="tx2"/>
                    </a:solidFill>
                  </a:rPr>
                  <a:t>,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flattens</a:t>
                </a:r>
                <a:r>
                  <a:rPr lang="it-IT" sz="2000" dirty="0">
                    <a:solidFill>
                      <a:schemeClr val="tx2"/>
                    </a:solidFill>
                  </a:rPr>
                  <a:t> the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differences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between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constant</a:t>
                </a:r>
                <a:r>
                  <a:rPr lang="it-IT" sz="2000" dirty="0">
                    <a:solidFill>
                      <a:schemeClr val="tx2"/>
                    </a:solidFill>
                  </a:rPr>
                  <a:t> and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sinusoidal</a:t>
                </a:r>
                <a:r>
                  <a:rPr lang="it-IT" sz="2000" dirty="0">
                    <a:solidFill>
                      <a:schemeClr val="tx2"/>
                    </a:solidFill>
                  </a:rPr>
                  <a:t> wind.</a:t>
                </a:r>
              </a:p>
              <a:p>
                <a:r>
                  <a:rPr lang="it-IT" sz="2000" dirty="0" err="1">
                    <a:solidFill>
                      <a:schemeClr val="tx2"/>
                    </a:solidFill>
                  </a:rPr>
                  <a:t>Notice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also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that</a:t>
                </a:r>
                <a:r>
                  <a:rPr lang="it-IT" sz="2000" dirty="0">
                    <a:solidFill>
                      <a:schemeClr val="tx2"/>
                    </a:solidFill>
                  </a:rPr>
                  <a:t> red stripe are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fewer</a:t>
                </a:r>
                <a:r>
                  <a:rPr lang="it-IT" sz="2000" dirty="0">
                    <a:solidFill>
                      <a:schemeClr val="tx2"/>
                    </a:solidFill>
                  </a:rPr>
                  <a:t> and migrate more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slowly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toward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E90A578-B5DF-42F7-AA4B-247FC17D7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855" y="415952"/>
                <a:ext cx="8145624" cy="1323439"/>
              </a:xfrm>
              <a:prstGeom prst="rect">
                <a:avLst/>
              </a:prstGeom>
              <a:blipFill>
                <a:blip r:embed="rId3"/>
                <a:stretch>
                  <a:fillRect l="-823" t="-23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5B7A6346-DFB7-4DEE-BBAB-9F38CAB6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29" y="1703445"/>
            <a:ext cx="81724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01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A12DABA-C2C9-4B7E-AB26-96EEEDAB2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5138" y="863778"/>
                <a:ext cx="3304013" cy="805631"/>
              </a:xfrm>
            </p:spPr>
            <p:txBody>
              <a:bodyPr>
                <a:normAutofit fontScale="90000"/>
              </a:bodyPr>
              <a:lstStyle/>
              <a:p>
                <a:r>
                  <a:rPr lang="it-IT" dirty="0"/>
                  <a:t>Dependance on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A12DABA-C2C9-4B7E-AB26-96EEEDAB2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5138" y="863778"/>
                <a:ext cx="3304013" cy="805631"/>
              </a:xfrm>
              <a:blipFill>
                <a:blip r:embed="rId2"/>
                <a:stretch>
                  <a:fillRect l="-4797"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BCE98CD-C909-4F85-B0B6-36D6A364053B}"/>
                  </a:ext>
                </a:extLst>
              </p:cNvPr>
              <p:cNvSpPr txBox="1"/>
              <p:nvPr/>
            </p:nvSpPr>
            <p:spPr>
              <a:xfrm>
                <a:off x="3573710" y="746620"/>
                <a:ext cx="8164970" cy="103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olidFill>
                      <a:schemeClr val="tx2"/>
                    </a:solidFill>
                  </a:rPr>
                  <a:t>Upon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changing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we</a:t>
                </a:r>
                <a:r>
                  <a:rPr lang="it-IT" sz="2000" dirty="0">
                    <a:solidFill>
                      <a:schemeClr val="tx2"/>
                    </a:solidFill>
                  </a:rPr>
                  <a:t> can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observe</a:t>
                </a:r>
                <a:r>
                  <a:rPr lang="it-IT" sz="2000" dirty="0">
                    <a:solidFill>
                      <a:schemeClr val="tx2"/>
                    </a:solidFill>
                  </a:rPr>
                  <a:t> some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very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interesting</a:t>
                </a:r>
                <a:r>
                  <a:rPr lang="it-IT" sz="2000" dirty="0">
                    <a:solidFill>
                      <a:schemeClr val="tx2"/>
                    </a:solidFill>
                  </a:rPr>
                  <a:t> trends:</a:t>
                </a:r>
              </a:p>
              <a:p>
                <a:r>
                  <a:rPr lang="it-IT" sz="2000" dirty="0" err="1">
                    <a:solidFill>
                      <a:schemeClr val="tx2"/>
                    </a:solidFill>
                  </a:rPr>
                  <a:t>When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increasing</a:t>
                </a:r>
                <a:r>
                  <a:rPr lang="it-IT" sz="2000" dirty="0">
                    <a:solidFill>
                      <a:schemeClr val="tx2"/>
                    </a:solidFill>
                  </a:rPr>
                  <a:t> the duration of the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periods</a:t>
                </a:r>
                <a:r>
                  <a:rPr lang="it-IT" sz="2000" dirty="0">
                    <a:solidFill>
                      <a:schemeClr val="tx2"/>
                    </a:solidFill>
                  </a:rPr>
                  <a:t> more minima are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created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but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they</a:t>
                </a:r>
                <a:r>
                  <a:rPr lang="it-IT" sz="2000" dirty="0">
                    <a:solidFill>
                      <a:schemeClr val="tx2"/>
                    </a:solidFill>
                  </a:rPr>
                  <a:t> are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less</a:t>
                </a:r>
                <a:r>
                  <a:rPr lang="it-IT" sz="2000" dirty="0">
                    <a:solidFill>
                      <a:schemeClr val="tx2"/>
                    </a:solidFill>
                  </a:rPr>
                  <a:t> intense,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especially</a:t>
                </a:r>
                <a:r>
                  <a:rPr lang="it-IT" sz="2000" dirty="0">
                    <a:solidFill>
                      <a:schemeClr val="tx2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BCE98CD-C909-4F85-B0B6-36D6A364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710" y="746620"/>
                <a:ext cx="8164970" cy="1039836"/>
              </a:xfrm>
              <a:prstGeom prst="rect">
                <a:avLst/>
              </a:prstGeom>
              <a:blipFill>
                <a:blip r:embed="rId6"/>
                <a:stretch>
                  <a:fillRect l="-746" t="-2924" b="-76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9E656D96-E962-4AC2-BB18-E1A7842D2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030" y="1786456"/>
            <a:ext cx="82486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59AA6B-1FEA-4753-9B27-BAC28EB3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it-IT">
                <a:solidFill>
                  <a:schemeClr val="tx1">
                    <a:lumMod val="85000"/>
                    <a:lumOff val="15000"/>
                  </a:schemeClr>
                </a:solidFill>
              </a:rPr>
              <a:t>Conclusions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1C5D1B0-71D9-4FF2-999A-A95153A719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9229" y="864108"/>
                <a:ext cx="6195299" cy="51206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Sinusoidal wind greatly affects the dynamics of the typical ADR system with the formation of a </a:t>
                </a:r>
                <a:r>
                  <a:rPr lang="en-US" b="1" dirty="0"/>
                  <a:t>wiggly profile </a:t>
                </a:r>
                <a:r>
                  <a:rPr lang="en-US" dirty="0"/>
                  <a:t>around the central peak of |FT(c)| that evolves in time with the characteristic pattern described above.</a:t>
                </a:r>
              </a:p>
              <a:p>
                <a:pPr marL="0" indent="0">
                  <a:buNone/>
                </a:pP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obvoius</a:t>
                </a:r>
                <a:r>
                  <a:rPr lang="it-IT" dirty="0"/>
                  <a:t> </a:t>
                </a:r>
                <a:r>
                  <a:rPr lang="it-IT" dirty="0" err="1"/>
                  <a:t>how</a:t>
                </a:r>
                <a:r>
                  <a:rPr lang="it-IT" dirty="0"/>
                  <a:t> the system </a:t>
                </a:r>
                <a:r>
                  <a:rPr lang="it-IT" dirty="0" err="1"/>
                  <a:t>responds</a:t>
                </a:r>
                <a:r>
                  <a:rPr lang="it-IT" dirty="0"/>
                  <a:t> to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stimuli</a:t>
                </a:r>
                <a:r>
                  <a:rPr lang="it-IT" dirty="0"/>
                  <a:t>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few</a:t>
                </a:r>
                <a:r>
                  <a:rPr lang="it-IT" dirty="0"/>
                  <a:t> </a:t>
                </a:r>
                <a:r>
                  <a:rPr lang="it-IT" b="1" dirty="0" err="1"/>
                  <a:t>main</a:t>
                </a:r>
                <a:r>
                  <a:rPr lang="it-IT" b="1" dirty="0"/>
                  <a:t> trends </a:t>
                </a:r>
                <a:r>
                  <a:rPr lang="it-IT" dirty="0"/>
                  <a:t>can be </a:t>
                </a:r>
                <a:r>
                  <a:rPr lang="it-IT" dirty="0" err="1"/>
                  <a:t>highlighted</a:t>
                </a:r>
                <a:r>
                  <a:rPr lang="it-IT" dirty="0"/>
                  <a:t>:</a:t>
                </a:r>
              </a:p>
              <a:p>
                <a:r>
                  <a:rPr lang="en-US" dirty="0"/>
                  <a:t>To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0correspond an increasing number of ripples,  but their intensity decreases. </a:t>
                </a:r>
              </a:p>
              <a:p>
                <a:r>
                  <a:rPr lang="en-US" dirty="0"/>
                  <a:t>Lowering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,  as expected,  leads to smaller fluctuations. Furthermore, ripples are fewer and move slowly along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direction.</a:t>
                </a:r>
              </a:p>
              <a:p>
                <a:r>
                  <a:rPr lang="en-US" dirty="0"/>
                  <a:t>Changing the frequency of the wind has effects similar to those of 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  longer  periods create more relative minima, although these are less marked. Contrary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/>
                  <a:t>in </a:t>
                </a:r>
                <a:r>
                  <a:rPr lang="it-IT" dirty="0" err="1"/>
                  <a:t>this</a:t>
                </a:r>
                <a:r>
                  <a:rPr lang="it-IT" dirty="0"/>
                  <a:t> case the second </a:t>
                </a:r>
                <a:r>
                  <a:rPr lang="it-IT" dirty="0" err="1"/>
                  <a:t>half</a:t>
                </a:r>
                <a:r>
                  <a:rPr lang="it-IT" dirty="0"/>
                  <a:t> of the </a:t>
                </a:r>
                <a:r>
                  <a:rPr lang="it-IT" dirty="0" err="1"/>
                  <a:t>period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affected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1C5D1B0-71D9-4FF2-999A-A95153A71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9229" y="864108"/>
                <a:ext cx="6195299" cy="5120640"/>
              </a:xfrm>
              <a:blipFill>
                <a:blip r:embed="rId2"/>
                <a:stretch>
                  <a:fillRect l="-1083" t="-952" r="-886" b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9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A36C9A-F39B-4990-9207-CBB78F196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General ADR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0DAF86-33B1-473A-8F0E-141163E18242}"/>
              </a:ext>
            </a:extLst>
          </p:cNvPr>
          <p:cNvSpPr txBox="1"/>
          <p:nvPr/>
        </p:nvSpPr>
        <p:spPr>
          <a:xfrm>
            <a:off x="3624044" y="2078373"/>
            <a:ext cx="80785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 combined effect of advection, diffusion and reaction on a single-species population can give rise to very interesting behavior, especially when heterogeneities are introduced.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We will focus on the effect of a </a:t>
            </a:r>
            <a:r>
              <a:rPr lang="en-US" sz="2400" b="1" dirty="0">
                <a:solidFill>
                  <a:schemeClr val="tx2"/>
                </a:solidFill>
              </a:rPr>
              <a:t>variable wind </a:t>
            </a:r>
            <a:r>
              <a:rPr lang="en-US" sz="2400" dirty="0">
                <a:solidFill>
                  <a:schemeClr val="tx2"/>
                </a:solidFill>
              </a:rPr>
              <a:t>in a 2D environment with periodic boundary conditions and compare it with its constant wind counterpart.</a:t>
            </a:r>
            <a:endParaRPr lang="it-IT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25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E487E3-802A-4E14-AD4B-0CBF7498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it-IT" dirty="0" err="1"/>
              <a:t>Possible</a:t>
            </a:r>
            <a:r>
              <a:rPr lang="it-IT" dirty="0"/>
              <a:t> future </a:t>
            </a:r>
            <a:r>
              <a:rPr lang="it-IT" dirty="0" err="1"/>
              <a:t>developments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5ED408-08D0-47B3-9551-7A29B7D97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9267" y="761999"/>
                <a:ext cx="3955214" cy="533399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/>
                  <a:t>Dependance of </a:t>
                </a:r>
                <a:r>
                  <a:rPr lang="it-IT" sz="2400" dirty="0" err="1"/>
                  <a:t>flux</a:t>
                </a:r>
                <a:r>
                  <a:rPr lang="it-IT" sz="2400" dirty="0"/>
                  <a:t> and </a:t>
                </a:r>
                <a:r>
                  <a:rPr lang="it-IT" sz="2400" dirty="0" err="1"/>
                  <a:t>average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population</a:t>
                </a:r>
                <a:r>
                  <a:rPr lang="it-IT" sz="2400" dirty="0"/>
                  <a:t> on wind </a:t>
                </a:r>
                <a:r>
                  <a:rPr lang="it-IT" sz="2400" dirty="0" err="1"/>
                  <a:t>parameters</a:t>
                </a:r>
                <a:r>
                  <a:rPr lang="it-IT" sz="2400" dirty="0"/>
                  <a:t>;</a:t>
                </a:r>
              </a:p>
              <a:p>
                <a:r>
                  <a:rPr lang="en-US" sz="2400" dirty="0"/>
                  <a:t>A more quantitative study on the shape, number and relative distance of minima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2400" dirty="0"/>
                  <a:t> plane.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5ED408-08D0-47B3-9551-7A29B7D97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267" y="761999"/>
                <a:ext cx="3955214" cy="5333999"/>
              </a:xfrm>
              <a:blipFill>
                <a:blip r:embed="rId2"/>
                <a:stretch>
                  <a:fillRect l="-1849" r="-12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E14B3968-5745-4CA3-B916-161388893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23" t="30138" b="29969"/>
          <a:stretch/>
        </p:blipFill>
        <p:spPr>
          <a:xfrm>
            <a:off x="7875161" y="761999"/>
            <a:ext cx="3503350" cy="258199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7242334-BBD0-4CCF-AABC-69B8C7462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603" y="3429000"/>
            <a:ext cx="4646398" cy="28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1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4E05FF-D52C-427F-9C42-6195DB48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it-IT" dirty="0"/>
              <a:t>General ADR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AB4707-3E7E-4A7A-B626-17E96DA6C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>
                <a:solidFill>
                  <a:schemeClr val="tx1"/>
                </a:solidFill>
              </a:rPr>
              <a:t>Advection-Diffusion-Reaction</a:t>
            </a:r>
            <a:r>
              <a:rPr lang="it-IT">
                <a:solidFill>
                  <a:schemeClr val="tx1"/>
                </a:solidFill>
              </a:rPr>
              <a:t>:</a:t>
            </a:r>
          </a:p>
          <a:p>
            <a:r>
              <a:rPr lang="it-IT">
                <a:solidFill>
                  <a:schemeClr val="tx1"/>
                </a:solidFill>
              </a:rPr>
              <a:t>Advection reflects the transport of the population by its bulk motion;</a:t>
            </a:r>
          </a:p>
          <a:p>
            <a:r>
              <a:rPr lang="it-IT">
                <a:solidFill>
                  <a:schemeClr val="tx1"/>
                </a:solidFill>
              </a:rPr>
              <a:t>Diffusion spreads the population across space;</a:t>
            </a:r>
          </a:p>
          <a:p>
            <a:r>
              <a:rPr lang="it-IT">
                <a:solidFill>
                  <a:schemeClr val="tx1"/>
                </a:solidFill>
              </a:rPr>
              <a:t>Reaction represents the local growth (or decay) due to fertility of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123260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B5C3C-3B79-4463-A655-D1E81E18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Continous</a:t>
            </a:r>
            <a:r>
              <a:rPr lang="it-IT" dirty="0"/>
              <a:t> ADR </a:t>
            </a:r>
            <a:r>
              <a:rPr lang="it-IT" dirty="0" err="1"/>
              <a:t>equation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5">
                <a:extLst>
                  <a:ext uri="{FF2B5EF4-FFF2-40B4-BE49-F238E27FC236}">
                    <a16:creationId xmlns:a16="http://schemas.microsoft.com/office/drawing/2014/main" id="{C637E711-CB41-4223-8CBC-5452161D462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708400" y="868363"/>
                <a:ext cx="7559675" cy="5121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i="0" dirty="0">
                    <a:effectLst/>
                  </a:rPr>
                  <a:t>The </a:t>
                </a:r>
                <a:r>
                  <a:rPr lang="en-US" b="1" i="0" dirty="0">
                    <a:effectLst/>
                  </a:rPr>
                  <a:t>time evolution </a:t>
                </a:r>
                <a:r>
                  <a:rPr lang="en-US" b="0" i="0" dirty="0">
                    <a:effectLst/>
                  </a:rPr>
                  <a:t>of the </a:t>
                </a:r>
                <a:r>
                  <a:rPr lang="en-US" i="0" dirty="0">
                    <a:effectLst/>
                  </a:rPr>
                  <a:t>general Advection-Diffusion-Reaction </a:t>
                </a:r>
                <a:r>
                  <a:rPr lang="en-US" b="0" i="0" dirty="0">
                    <a:effectLst/>
                  </a:rPr>
                  <a:t>system can be described by the equation</a:t>
                </a:r>
              </a:p>
              <a:p>
                <a:pPr marL="0" indent="0">
                  <a:buNone/>
                </a:pPr>
                <a:endParaRPr lang="en-US" b="0" i="0" dirty="0">
                  <a:effectLst/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c(</a:t>
                </a:r>
                <a:r>
                  <a:rPr lang="it-IT" b="1" dirty="0" err="1"/>
                  <a:t>x</a:t>
                </a:r>
                <a:r>
                  <a:rPr lang="it-IT" dirty="0" err="1"/>
                  <a:t>,t</a:t>
                </a:r>
                <a:r>
                  <a:rPr lang="it-IT" dirty="0"/>
                  <a:t>)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population</a:t>
                </a:r>
                <a:r>
                  <a:rPr lang="it-IT" dirty="0"/>
                  <a:t> </a:t>
                </a:r>
                <a:r>
                  <a:rPr lang="it-IT" dirty="0" err="1"/>
                  <a:t>density</a:t>
                </a:r>
                <a:r>
                  <a:rPr lang="it-IT" dirty="0"/>
                  <a:t>, </a:t>
                </a:r>
                <a:r>
                  <a:rPr lang="it-IT" b="1" dirty="0"/>
                  <a:t>U</a:t>
                </a:r>
                <a:r>
                  <a:rPr lang="it-IT" dirty="0"/>
                  <a:t>(</a:t>
                </a:r>
                <a:r>
                  <a:rPr lang="it-IT" b="1" dirty="0" err="1"/>
                  <a:t>x</a:t>
                </a:r>
                <a:r>
                  <a:rPr lang="it-IT" dirty="0" err="1"/>
                  <a:t>,t</a:t>
                </a:r>
                <a:r>
                  <a:rPr lang="it-IT" dirty="0"/>
                  <a:t>) the wind </a:t>
                </a:r>
                <a:r>
                  <a:rPr lang="it-IT" dirty="0" err="1"/>
                  <a:t>velocity</a:t>
                </a:r>
                <a:r>
                  <a:rPr lang="it-IT" dirty="0"/>
                  <a:t>, D(</a:t>
                </a:r>
                <a:r>
                  <a:rPr lang="it-IT" b="1" dirty="0" err="1"/>
                  <a:t>x</a:t>
                </a:r>
                <a:r>
                  <a:rPr lang="it-IT" dirty="0" err="1"/>
                  <a:t>,t</a:t>
                </a:r>
                <a:r>
                  <a:rPr lang="it-IT" dirty="0"/>
                  <a:t>) the </a:t>
                </a:r>
                <a:r>
                  <a:rPr lang="it-IT" dirty="0" err="1"/>
                  <a:t>diffusion</a:t>
                </a:r>
                <a:r>
                  <a:rPr lang="it-IT" dirty="0"/>
                  <a:t> </a:t>
                </a:r>
                <a:r>
                  <a:rPr lang="it-IT" dirty="0" err="1"/>
                  <a:t>coefficient</a:t>
                </a:r>
                <a:r>
                  <a:rPr lang="it-IT" dirty="0"/>
                  <a:t> and R(c(</a:t>
                </a:r>
                <a:r>
                  <a:rPr lang="it-IT" b="1" dirty="0" err="1"/>
                  <a:t>x</a:t>
                </a:r>
                <a:r>
                  <a:rPr lang="it-IT" dirty="0" err="1"/>
                  <a:t>,t</a:t>
                </a:r>
                <a:r>
                  <a:rPr lang="it-IT" dirty="0"/>
                  <a:t>),</a:t>
                </a:r>
                <a:r>
                  <a:rPr lang="it-IT" b="1" dirty="0" err="1"/>
                  <a:t>x</a:t>
                </a:r>
                <a:r>
                  <a:rPr lang="it-IT" dirty="0" err="1"/>
                  <a:t>,t</a:t>
                </a:r>
                <a:r>
                  <a:rPr lang="it-IT" dirty="0"/>
                  <a:t>) </a:t>
                </a:r>
                <a:r>
                  <a:rPr lang="it-IT" dirty="0" err="1"/>
                  <a:t>represents</a:t>
                </a:r>
                <a:r>
                  <a:rPr lang="it-IT" dirty="0"/>
                  <a:t> </a:t>
                </a:r>
                <a:r>
                  <a:rPr lang="it-IT" dirty="0" err="1"/>
                  <a:t>local</a:t>
                </a:r>
                <a:r>
                  <a:rPr lang="it-IT" dirty="0"/>
                  <a:t> reactions.</a:t>
                </a:r>
              </a:p>
              <a:p>
                <a:pPr marL="0" indent="0">
                  <a:buNone/>
                </a:pP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simplify</a:t>
                </a:r>
                <a:r>
                  <a:rPr lang="it-IT" dirty="0"/>
                  <a:t> the </a:t>
                </a:r>
                <a:r>
                  <a:rPr lang="it-IT" dirty="0" err="1"/>
                  <a:t>equation</a:t>
                </a:r>
                <a:r>
                  <a:rPr lang="it-IT" dirty="0"/>
                  <a:t> by </a:t>
                </a:r>
                <a:r>
                  <a:rPr lang="it-IT" dirty="0" err="1"/>
                  <a:t>assuming</a:t>
                </a:r>
                <a:endParaRPr lang="it-IT" dirty="0"/>
              </a:p>
              <a:p>
                <a:r>
                  <a:rPr lang="it-IT" b="1" dirty="0"/>
                  <a:t>U</a:t>
                </a:r>
                <a:r>
                  <a:rPr lang="it-IT" dirty="0"/>
                  <a:t>(</a:t>
                </a:r>
                <a:r>
                  <a:rPr lang="it-IT" b="1" dirty="0" err="1"/>
                  <a:t>x</a:t>
                </a:r>
                <a:r>
                  <a:rPr lang="it-IT" dirty="0" err="1"/>
                  <a:t>,t</a:t>
                </a:r>
                <a:r>
                  <a:rPr lang="it-IT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it-IT" dirty="0"/>
              </a:p>
              <a:p>
                <a:r>
                  <a:rPr lang="it-IT" dirty="0"/>
                  <a:t>D(</a:t>
                </a:r>
                <a:r>
                  <a:rPr lang="it-IT" b="1" dirty="0" err="1"/>
                  <a:t>x</a:t>
                </a:r>
                <a:r>
                  <a:rPr lang="it-IT" dirty="0" err="1"/>
                  <a:t>,t</a:t>
                </a:r>
                <a:r>
                  <a:rPr lang="it-IT" dirty="0"/>
                  <a:t>) = D</a:t>
                </a:r>
              </a:p>
              <a:p>
                <a:r>
                  <a:rPr lang="it-IT" dirty="0"/>
                  <a:t>R(</a:t>
                </a:r>
                <a:r>
                  <a:rPr lang="it-IT" dirty="0" err="1"/>
                  <a:t>c,</a:t>
                </a:r>
                <a:r>
                  <a:rPr lang="it-IT" b="1" dirty="0" err="1"/>
                  <a:t>x</a:t>
                </a:r>
                <a:r>
                  <a:rPr lang="it-IT" dirty="0" err="1"/>
                  <a:t>,t</a:t>
                </a:r>
                <a:r>
                  <a:rPr lang="it-IT" dirty="0"/>
                  <a:t>)=R(</a:t>
                </a:r>
                <a:r>
                  <a:rPr lang="it-IT" dirty="0" err="1"/>
                  <a:t>c,</a:t>
                </a:r>
                <a:r>
                  <a:rPr lang="it-IT" b="1" dirty="0" err="1"/>
                  <a:t>x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:r>
                  <a:rPr lang="it-IT" dirty="0" err="1"/>
                  <a:t>becomes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Segnaposto contenuto 5">
                <a:extLst>
                  <a:ext uri="{FF2B5EF4-FFF2-40B4-BE49-F238E27FC236}">
                    <a16:creationId xmlns:a16="http://schemas.microsoft.com/office/drawing/2014/main" id="{C637E711-CB41-4223-8CBC-5452161D46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708400" y="868363"/>
                <a:ext cx="7559675" cy="5121275"/>
              </a:xfrm>
              <a:blipFill>
                <a:blip r:embed="rId2"/>
                <a:stretch>
                  <a:fillRect l="-806" t="-8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91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90F9DB-AE05-4A1B-B1FA-3F5AD26C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Local </a:t>
            </a:r>
            <a:r>
              <a:rPr lang="it-IT" dirty="0" err="1"/>
              <a:t>chemistry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641EA9A-06C1-43BC-98A3-E1D0FFD447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9268" y="864108"/>
                <a:ext cx="7315200" cy="25648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We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also</a:t>
                </a:r>
                <a:r>
                  <a:rPr lang="it-IT" dirty="0"/>
                  <a:t> assume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first </a:t>
                </a:r>
                <a:r>
                  <a:rPr lang="it-IT" dirty="0" err="1"/>
                  <a:t>term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</a:t>
                </a:r>
                <a:r>
                  <a:rPr lang="it-IT" b="1" dirty="0" err="1"/>
                  <a:t>growth</a:t>
                </a:r>
                <a:r>
                  <a:rPr lang="it-IT" dirty="0"/>
                  <a:t> (or </a:t>
                </a:r>
                <a:r>
                  <a:rPr lang="it-IT" dirty="0" err="1"/>
                  <a:t>decay</a:t>
                </a:r>
                <a:r>
                  <a:rPr lang="it-IT" dirty="0"/>
                  <a:t>) due to </a:t>
                </a:r>
                <a:r>
                  <a:rPr lang="it-IT" dirty="0" err="1"/>
                  <a:t>local</a:t>
                </a:r>
                <a:r>
                  <a:rPr lang="it-IT" dirty="0"/>
                  <a:t> </a:t>
                </a:r>
                <a:r>
                  <a:rPr lang="it-IT" dirty="0" err="1"/>
                  <a:t>fertility</a:t>
                </a:r>
                <a:r>
                  <a:rPr lang="it-IT" dirty="0"/>
                  <a:t> </a:t>
                </a:r>
                <a:r>
                  <a:rPr lang="it-IT" dirty="0" err="1"/>
                  <a:t>while</a:t>
                </a:r>
                <a:r>
                  <a:rPr lang="it-IT" dirty="0"/>
                  <a:t> </a:t>
                </a:r>
                <a:r>
                  <a:rPr lang="it-IT" i="1" dirty="0"/>
                  <a:t>b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b="1" dirty="0" err="1"/>
                  <a:t>competition</a:t>
                </a:r>
                <a:r>
                  <a:rPr lang="it-IT" dirty="0"/>
                  <a:t> </a:t>
                </a:r>
                <a:r>
                  <a:rPr lang="it-IT" dirty="0" err="1"/>
                  <a:t>coefficient</a:t>
                </a:r>
                <a:r>
                  <a:rPr lang="it-IT" dirty="0"/>
                  <a:t>.</a:t>
                </a:r>
              </a:p>
              <a:p>
                <a:pPr marL="0" indent="0">
                  <a:buNone/>
                </a:pPr>
                <a:r>
                  <a:rPr lang="it-IT" dirty="0" err="1"/>
                  <a:t>If</a:t>
                </a:r>
                <a:r>
                  <a:rPr lang="it-IT" dirty="0"/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it-IT" dirty="0"/>
                  <a:t> this </a:t>
                </a:r>
                <a:r>
                  <a:rPr lang="it-IT" dirty="0" err="1"/>
                  <a:t>would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solution</a:t>
                </a:r>
                <a:r>
                  <a:rPr lang="it-IT" dirty="0"/>
                  <a:t> the </a:t>
                </a:r>
                <a:r>
                  <a:rPr lang="it-IT" dirty="0" err="1"/>
                  <a:t>well-known</a:t>
                </a:r>
                <a:r>
                  <a:rPr lang="it-IT" dirty="0"/>
                  <a:t> </a:t>
                </a:r>
                <a:r>
                  <a:rPr lang="it-IT" b="1" dirty="0" err="1"/>
                  <a:t>logistic</a:t>
                </a:r>
                <a:r>
                  <a:rPr lang="it-IT" b="1" dirty="0"/>
                  <a:t> </a:t>
                </a:r>
                <a:r>
                  <a:rPr lang="it-IT" b="1" dirty="0" err="1"/>
                  <a:t>growth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641EA9A-06C1-43BC-98A3-E1D0FFD44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268" y="864108"/>
                <a:ext cx="7315200" cy="2564892"/>
              </a:xfrm>
              <a:blipFill>
                <a:blip r:embed="rId2"/>
                <a:stretch>
                  <a:fillRect l="-917" t="-713" b="-2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F00CCB31-35B5-4EF4-9251-6AEEF2B0E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98"/>
          <a:stretch/>
        </p:blipFill>
        <p:spPr>
          <a:xfrm>
            <a:off x="7906487" y="3147041"/>
            <a:ext cx="3277981" cy="2919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C3A3BC7-BE4B-43F6-A72E-A1E064FFC1D4}"/>
                  </a:ext>
                </a:extLst>
              </p:cNvPr>
              <p:cNvSpPr txBox="1"/>
              <p:nvPr/>
            </p:nvSpPr>
            <p:spPr>
              <a:xfrm>
                <a:off x="3869268" y="3799838"/>
                <a:ext cx="3722914" cy="2430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olidFill>
                      <a:schemeClr val="tx2"/>
                    </a:solidFill>
                  </a:rPr>
                  <a:t>Exact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solution</a:t>
                </a:r>
                <a:r>
                  <a:rPr lang="it-IT" sz="2000" dirty="0">
                    <a:solidFill>
                      <a:schemeClr val="tx2"/>
                    </a:solidFill>
                  </a:rPr>
                  <a:t>:</a:t>
                </a:r>
              </a:p>
              <a:p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sup>
                        </m:sSup>
                      </m:num>
                      <m:den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t-IT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sup>
                            </m:sSup>
                            <m: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it-IT" sz="2000" dirty="0">
                  <a:solidFill>
                    <a:schemeClr val="tx2"/>
                  </a:solidFill>
                </a:endParaRPr>
              </a:p>
              <a:p>
                <a:endParaRPr lang="it-IT" sz="2000" dirty="0">
                  <a:solidFill>
                    <a:schemeClr val="tx2"/>
                  </a:solidFill>
                </a:endParaRPr>
              </a:p>
              <a:p>
                <a:r>
                  <a:rPr lang="it-IT" sz="2000" dirty="0" err="1">
                    <a:solidFill>
                      <a:schemeClr val="tx2"/>
                    </a:solidFill>
                  </a:rPr>
                  <a:t>Stationary</a:t>
                </a:r>
                <a:r>
                  <a:rPr lang="it-IT" sz="2000" dirty="0">
                    <a:solidFill>
                      <a:schemeClr val="tx2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solutions</a:t>
                </a:r>
                <a:r>
                  <a:rPr lang="it-IT" sz="2000" dirty="0">
                    <a:solidFill>
                      <a:schemeClr val="tx2"/>
                    </a:solidFill>
                  </a:rPr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 = 0  </m:t>
                    </m:r>
                  </m:oMath>
                </a14:m>
                <a:r>
                  <a:rPr lang="it-IT" sz="2000" dirty="0">
                    <a:solidFill>
                      <a:schemeClr val="tx2"/>
                    </a:solidFill>
                  </a:rPr>
                  <a:t>  (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unstable</a:t>
                </a:r>
                <a:r>
                  <a:rPr lang="it-IT" sz="2000" dirty="0">
                    <a:solidFill>
                      <a:schemeClr val="tx2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r>
                      <a:rPr lang="it-IT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it-IT" sz="2000" dirty="0">
                  <a:solidFill>
                    <a:schemeClr val="tx2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C3A3BC7-BE4B-43F6-A72E-A1E064FFC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268" y="3799838"/>
                <a:ext cx="3722914" cy="2430602"/>
              </a:xfrm>
              <a:prstGeom prst="rect">
                <a:avLst/>
              </a:prstGeom>
              <a:blipFill>
                <a:blip r:embed="rId4"/>
                <a:stretch>
                  <a:fillRect l="-1803" t="-12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13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2A67A6-2186-43DA-BE63-6F365126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86" y="1123836"/>
            <a:ext cx="2947482" cy="4601183"/>
          </a:xfrm>
        </p:spPr>
        <p:txBody>
          <a:bodyPr/>
          <a:lstStyle/>
          <a:p>
            <a:r>
              <a:rPr lang="it-IT" dirty="0" err="1"/>
              <a:t>Discretization</a:t>
            </a:r>
            <a:r>
              <a:rPr lang="it-IT" dirty="0"/>
              <a:t>: the ADR transfer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formalism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B7B1BD5-DB64-414A-8C50-5E30B07CF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7657" y="394324"/>
                <a:ext cx="7900486" cy="47838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Upon </a:t>
                </a:r>
                <a:r>
                  <a:rPr lang="en-US" b="1" dirty="0"/>
                  <a:t>discretization</a:t>
                </a:r>
                <a:r>
                  <a:rPr lang="en-US" dirty="0"/>
                  <a:t> of the space-time (2+1D), the continuous equation can be expressed through the ADR </a:t>
                </a:r>
                <a:r>
                  <a:rPr lang="en-US" b="1" dirty="0"/>
                  <a:t>transfer matrix formalism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𝑖𝑗𝑘𝑙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𝑖𝑗𝑘𝑙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:r>
                  <a:rPr lang="it-IT" i="1" dirty="0"/>
                  <a:t>h</a:t>
                </a:r>
                <a:r>
                  <a:rPr lang="it-IT" dirty="0"/>
                  <a:t> and </a:t>
                </a:r>
                <a:r>
                  <a:rPr lang="it-IT" i="1" dirty="0"/>
                  <a:t>d</a:t>
                </a:r>
                <a:r>
                  <a:rPr lang="it-IT" dirty="0"/>
                  <a:t> are </a:t>
                </a:r>
                <a:r>
                  <a:rPr lang="it-IT" dirty="0" err="1"/>
                  <a:t>respectively</a:t>
                </a:r>
                <a:r>
                  <a:rPr lang="it-IT" dirty="0"/>
                  <a:t> the time and the </a:t>
                </a:r>
                <a:r>
                  <a:rPr lang="it-IT" dirty="0" err="1"/>
                  <a:t>space</a:t>
                </a:r>
                <a:r>
                  <a:rPr lang="it-IT" dirty="0"/>
                  <a:t> step.</a:t>
                </a:r>
              </a:p>
              <a:p>
                <a:pPr marL="0" indent="0">
                  <a:buNone/>
                </a:pPr>
                <a:r>
                  <a:rPr lang="it-IT" dirty="0"/>
                  <a:t>Using the </a:t>
                </a:r>
                <a:r>
                  <a:rPr lang="it-IT" dirty="0" err="1"/>
                  <a:t>centered</a:t>
                </a:r>
                <a:r>
                  <a:rPr lang="it-IT" dirty="0"/>
                  <a:t> </a:t>
                </a:r>
                <a:r>
                  <a:rPr lang="it-IT" dirty="0" err="1"/>
                  <a:t>forward</a:t>
                </a:r>
                <a:r>
                  <a:rPr lang="it-IT" dirty="0"/>
                  <a:t> </a:t>
                </a:r>
                <a:r>
                  <a:rPr lang="it-IT" dirty="0" err="1"/>
                  <a:t>scheme</a:t>
                </a:r>
                <a:r>
                  <a:rPr lang="it-IT" dirty="0"/>
                  <a:t> and </a:t>
                </a:r>
                <a:r>
                  <a:rPr lang="it-IT" dirty="0" err="1"/>
                  <a:t>having</a:t>
                </a:r>
                <a:r>
                  <a:rPr lang="it-IT" dirty="0"/>
                  <a:t> the wind </a:t>
                </a:r>
                <a:r>
                  <a:rPr lang="it-IT" dirty="0" err="1"/>
                  <a:t>blow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in the </a:t>
                </a:r>
                <a:r>
                  <a:rPr lang="it-IT" i="1" dirty="0"/>
                  <a:t>x </a:t>
                </a:r>
                <a:r>
                  <a:rPr lang="it-IT" dirty="0" err="1"/>
                  <a:t>direction</a:t>
                </a:r>
                <a:r>
                  <a:rPr lang="it-IT" dirty="0"/>
                  <a:t> ( </a:t>
                </a:r>
                <a:r>
                  <a:rPr lang="it-IT" b="1" dirty="0"/>
                  <a:t>U</a:t>
                </a:r>
                <a:r>
                  <a:rPr lang="it-IT" dirty="0"/>
                  <a:t>(</a:t>
                </a:r>
                <a:r>
                  <a:rPr lang="it-IT" b="1" dirty="0" err="1"/>
                  <a:t>x</a:t>
                </a:r>
                <a:r>
                  <a:rPr lang="it-IT" dirty="0" err="1"/>
                  <a:t>,t</a:t>
                </a:r>
                <a:r>
                  <a:rPr lang="it-IT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it-IT" dirty="0"/>
                  <a:t> ), the </a:t>
                </a:r>
                <a:r>
                  <a:rPr lang="it-IT" dirty="0" err="1"/>
                  <a:t>only</a:t>
                </a:r>
                <a:r>
                  <a:rPr lang="it-IT" dirty="0"/>
                  <a:t> non-zero </a:t>
                </a:r>
                <a:r>
                  <a:rPr lang="it-IT" dirty="0" err="1"/>
                  <a:t>elements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</m:oMath>
                </a14:m>
                <a:r>
                  <a:rPr lang="it-IT" dirty="0"/>
                  <a:t>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Similarly</a:t>
                </a:r>
                <a:r>
                  <a:rPr lang="it-IT" dirty="0"/>
                  <a:t>, </a:t>
                </a:r>
                <a:r>
                  <a:rPr lang="it-IT" dirty="0" err="1"/>
                  <a:t>using</a:t>
                </a:r>
                <a:r>
                  <a:rPr lang="it-IT" dirty="0"/>
                  <a:t> the 9-point stencil for the </a:t>
                </a:r>
                <a:r>
                  <a:rPr lang="it-IT" dirty="0" err="1"/>
                  <a:t>laplacian</a:t>
                </a:r>
                <a:r>
                  <a:rPr lang="it-IT" dirty="0"/>
                  <a:t>, the </a:t>
                </a:r>
                <a:r>
                  <a:rPr lang="it-IT" dirty="0" err="1"/>
                  <a:t>only</a:t>
                </a:r>
                <a:r>
                  <a:rPr lang="it-IT" dirty="0"/>
                  <a:t> non-zero </a:t>
                </a:r>
                <a:r>
                  <a:rPr lang="it-IT" dirty="0" err="1"/>
                  <a:t>elements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</m:oMath>
                </a14:m>
                <a:r>
                  <a:rPr lang="it-IT" dirty="0"/>
                  <a:t> are: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B7B1BD5-DB64-414A-8C50-5E30B07CF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7657" y="394324"/>
                <a:ext cx="7900486" cy="4783868"/>
              </a:xfrm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120DA08-57C9-4072-BBE4-42EBAC03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67" y="4360091"/>
            <a:ext cx="2552700" cy="1162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A4D4E1E-46B8-466F-8EC0-9CDE403EB4F3}"/>
                  </a:ext>
                </a:extLst>
              </p:cNvPr>
              <p:cNvSpPr txBox="1"/>
              <p:nvPr/>
            </p:nvSpPr>
            <p:spPr>
              <a:xfrm>
                <a:off x="3877657" y="5656365"/>
                <a:ext cx="7673983" cy="701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olidFill>
                      <a:schemeClr val="tx2"/>
                    </a:solidFill>
                  </a:rPr>
                  <a:t>Lastly,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since</a:t>
                </a:r>
                <a:r>
                  <a:rPr lang="it-IT" sz="2000" dirty="0">
                    <a:solidFill>
                      <a:schemeClr val="tx2"/>
                    </a:solidFill>
                  </a:rPr>
                  <a:t> reaction acts </a:t>
                </a:r>
                <a:r>
                  <a:rPr lang="it-IT" sz="2000" dirty="0" err="1">
                    <a:solidFill>
                      <a:schemeClr val="tx2"/>
                    </a:solidFill>
                  </a:rPr>
                  <a:t>locally</a:t>
                </a:r>
                <a:r>
                  <a:rPr lang="it-IT" sz="2000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 err="1">
                    <a:solidFill>
                      <a:schemeClr val="tx2"/>
                    </a:solidFill>
                  </a:rPr>
                  <a:t>is</a:t>
                </a:r>
                <a:r>
                  <a:rPr lang="it-IT" sz="2000" dirty="0">
                    <a:solidFill>
                      <a:schemeClr val="tx2"/>
                    </a:solidFill>
                  </a:rPr>
                  <a:t> the Dirac delta.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A4D4E1E-46B8-466F-8EC0-9CDE403EB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57" y="5656365"/>
                <a:ext cx="7673983" cy="701795"/>
              </a:xfrm>
              <a:prstGeom prst="rect">
                <a:avLst/>
              </a:prstGeom>
              <a:blipFill>
                <a:blip r:embed="rId4"/>
                <a:stretch>
                  <a:fillRect l="-794" t="-4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89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2399637-946C-4335-B56F-1B42CA8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it-IT">
                <a:solidFill>
                  <a:schemeClr val="tx1">
                    <a:lumMod val="85000"/>
                    <a:lumOff val="15000"/>
                  </a:schemeClr>
                </a:solidFill>
              </a:rPr>
              <a:t>Discretization: the ADR transfer matrix formalism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44DE049-44E6-48C2-BC81-BD1913616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9229" y="864108"/>
                <a:ext cx="5910677" cy="51206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/>
                  <a:t>By </a:t>
                </a:r>
                <a:r>
                  <a:rPr lang="it-IT" err="1"/>
                  <a:t>multiplying</a:t>
                </a:r>
                <a:r>
                  <a:rPr lang="it-IT"/>
                  <a:t> </a:t>
                </a:r>
                <a:r>
                  <a:rPr lang="it-IT" err="1"/>
                  <a:t>both</a:t>
                </a:r>
                <a:r>
                  <a:rPr lang="it-IT"/>
                  <a:t> sides by </a:t>
                </a:r>
                <a:r>
                  <a:rPr lang="it-IT" i="1"/>
                  <a:t>h</a:t>
                </a:r>
                <a:r>
                  <a:rPr lang="it-IT"/>
                  <a:t> </a:t>
                </a:r>
                <a:r>
                  <a:rPr lang="it-IT" err="1"/>
                  <a:t>we</a:t>
                </a:r>
                <a:r>
                  <a:rPr lang="it-IT"/>
                  <a:t> can </a:t>
                </a:r>
                <a:r>
                  <a:rPr lang="it-IT" err="1"/>
                  <a:t>write</a:t>
                </a:r>
                <a:endParaRPr lang="it-IT"/>
              </a:p>
              <a:p>
                <a:pPr marL="0" indent="0">
                  <a:buNone/>
                </a:pPr>
                <a:endParaRPr lang="it-IT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𝑘𝑙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it-IT"/>
              </a:p>
              <a:p>
                <a:pPr marL="0" indent="0">
                  <a:buNone/>
                </a:pPr>
                <a:r>
                  <a:rPr lang="it-IT" err="1"/>
                  <a:t>Where</a:t>
                </a:r>
                <a:r>
                  <a:rPr lang="it-IT"/>
                  <a:t> </a:t>
                </a:r>
                <a:r>
                  <a:rPr lang="it-IT" err="1"/>
                  <a:t>we</a:t>
                </a:r>
                <a:r>
                  <a:rPr lang="it-IT"/>
                  <a:t> </a:t>
                </a:r>
                <a:r>
                  <a:rPr lang="it-IT" err="1"/>
                  <a:t>have</a:t>
                </a:r>
                <a:r>
                  <a:rPr lang="it-IT"/>
                  <a:t> </a:t>
                </a:r>
                <a:r>
                  <a:rPr lang="it-IT" err="1"/>
                  <a:t>introduced</a:t>
                </a:r>
                <a:r>
                  <a:rPr lang="it-IT"/>
                  <a:t> the  </a:t>
                </a:r>
                <a:r>
                  <a:rPr lang="it-IT" err="1"/>
                  <a:t>Courant</a:t>
                </a:r>
                <a:r>
                  <a:rPr lang="it-IT"/>
                  <a:t>-Friedrich-Levy </a:t>
                </a:r>
                <a:r>
                  <a:rPr lang="it-IT" err="1"/>
                  <a:t>coefficients</a:t>
                </a:r>
                <a:endParaRPr lang="it-IT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𝑈h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p>
                            <m:sSup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𝑅h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44DE049-44E6-48C2-BC81-BD1913616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9229" y="864108"/>
                <a:ext cx="5910677" cy="5120640"/>
              </a:xfrm>
              <a:blipFill>
                <a:blip r:embed="rId2"/>
                <a:stretch>
                  <a:fillRect l="-11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9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C6E216-A06A-4DED-8C82-183BDAFA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Propagators</a:t>
            </a:r>
            <a:r>
              <a:rPr lang="it-IT" dirty="0"/>
              <a:t> and time </a:t>
            </a:r>
            <a:r>
              <a:rPr lang="it-IT" dirty="0" err="1"/>
              <a:t>marching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181506B-3FF9-4867-B153-73502B5FA2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the chemical </a:t>
                </a:r>
                <a:r>
                  <a:rPr lang="en-US" b="1" dirty="0"/>
                  <a:t>time marching </a:t>
                </a:r>
                <a:r>
                  <a:rPr lang="en-US" dirty="0"/>
                  <a:t>the exact nonlinear propagator is used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𝑎h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𝑎h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en-US" dirty="0"/>
                  <a:t>In order to solve the full ADR, SWSS operator splitting is used: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𝑝𝑟𝑜𝑝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𝑝𝑟𝑜𝑝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𝑝𝑟𝑜𝑝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𝑝𝑟𝑜𝑝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b="0" dirty="0"/>
              </a:p>
              <a:p>
                <a:pPr marL="0" indent="0">
                  <a:buNone/>
                </a:pPr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𝑝𝑟𝑜𝑝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181506B-3FF9-4867-B153-73502B5FA2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18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18AE4E-2E38-49DF-AAAC-BB52EA09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: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170CE38-C56F-4EBA-9EE9-D20597DE84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9268" y="864108"/>
                <a:ext cx="4301609" cy="25648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space has been </a:t>
                </a:r>
                <a:r>
                  <a:rPr lang="en-US" dirty="0" err="1"/>
                  <a:t>discretised</a:t>
                </a:r>
                <a:r>
                  <a:rPr lang="en-US" dirty="0"/>
                  <a:t> in a </a:t>
                </a:r>
                <a:r>
                  <a:rPr lang="en-US" b="1" dirty="0"/>
                  <a:t>128x128 uniform grid </a:t>
                </a:r>
                <a:r>
                  <a:rPr lang="en-US" dirty="0"/>
                  <a:t>where </a:t>
                </a:r>
                <a:r>
                  <a:rPr lang="en-US" b="1" dirty="0"/>
                  <a:t>periodic boundary conditions</a:t>
                </a:r>
                <a:r>
                  <a:rPr lang="en-US" dirty="0"/>
                  <a:t> are applied.</a:t>
                </a:r>
              </a:p>
              <a:p>
                <a:pPr marL="0" indent="0">
                  <a:buNone/>
                </a:pPr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was</a:t>
                </a:r>
                <a:r>
                  <a:rPr lang="it-IT" dirty="0"/>
                  <a:t> </a:t>
                </a:r>
                <a:r>
                  <a:rPr lang="it-IT" dirty="0" err="1"/>
                  <a:t>sorted</a:t>
                </a:r>
                <a:r>
                  <a:rPr lang="it-IT" dirty="0"/>
                  <a:t> </a:t>
                </a:r>
                <a:r>
                  <a:rPr lang="it-IT" dirty="0" err="1"/>
                  <a:t>form</a:t>
                </a:r>
                <a:r>
                  <a:rPr lang="it-IT" dirty="0"/>
                  <a:t> the </a:t>
                </a:r>
                <a:r>
                  <a:rPr lang="it-IT" dirty="0" err="1"/>
                  <a:t>uniform</a:t>
                </a:r>
                <a:r>
                  <a:rPr lang="it-IT" dirty="0"/>
                  <a:t> </a:t>
                </a:r>
                <a:r>
                  <a:rPr lang="it-IT" dirty="0" err="1"/>
                  <a:t>distribution</a:t>
                </a:r>
                <a:r>
                  <a:rPr lang="it-IT" dirty="0"/>
                  <a:t> of the </a:t>
                </a:r>
                <a:r>
                  <a:rPr lang="it-IT" dirty="0" err="1"/>
                  <a:t>interval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     with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=1,  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=0,3</m:t>
                    </m:r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170CE38-C56F-4EBA-9EE9-D20597DE8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268" y="864108"/>
                <a:ext cx="4301609" cy="2564892"/>
              </a:xfrm>
              <a:blipFill>
                <a:blip r:embed="rId2"/>
                <a:stretch>
                  <a:fillRect l="-15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78304360-B079-457E-B91E-C0F76F364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761" y="808291"/>
            <a:ext cx="3362325" cy="2676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3469709-844E-45F3-BD8B-0D9EE1EA4241}"/>
                  </a:ext>
                </a:extLst>
              </p:cNvPr>
              <p:cNvSpPr txBox="1"/>
              <p:nvPr/>
            </p:nvSpPr>
            <p:spPr>
              <a:xfrm>
                <a:off x="3800213" y="3484816"/>
                <a:ext cx="7868873" cy="2084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40BAD2"/>
                  </a:buClr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Similarly, the 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Mathus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growth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for each site is sorted from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=1,   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𝑎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it-IT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,  in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such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a way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that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on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average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the ambient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is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fertile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but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is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composed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of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oasis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and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deserts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since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𝑎</m:t>
                        </m:r>
                      </m:sub>
                    </m:sSub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40BAD2"/>
                  </a:buClr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The competition coefficient ‘b’ is also set to 1 so that the average local capacity (a/b) equals</a:t>
                </a:r>
                <a14:m>
                  <m:oMath xmlns:m="http://schemas.openxmlformats.org/officeDocument/2006/math">
                    <m:r>
                      <a:rPr kumimoji="0" lang="it-IT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40BAD2"/>
                  </a:buClr>
                  <a:buSzTx/>
                  <a:buFont typeface="Wingdings 2" pitchFamily="18" charset="2"/>
                  <a:buNone/>
                  <a:tabLst/>
                  <a:defRPr/>
                </a:pPr>
                <a:r>
                  <a:rPr lang="it-IT" sz="2000" dirty="0" err="1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Corbel" panose="020B0503020204020204"/>
                  </a:rPr>
                  <a:t>As</a:t>
                </a:r>
                <a:r>
                  <a:rPr lang="it-IT" sz="20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Corbel" panose="020B0503020204020204"/>
                  </a:rPr>
                  <a:t> for </a:t>
                </a:r>
                <a:r>
                  <a:rPr lang="it-IT" sz="2000" dirty="0" err="1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Corbel" panose="020B0503020204020204"/>
                  </a:rPr>
                  <a:t>diffusion</a:t>
                </a:r>
                <a:r>
                  <a:rPr lang="it-IT" sz="20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Corbel" panose="020B0503020204020204"/>
                  </a:rPr>
                  <a:t>, </a:t>
                </a:r>
                <a:r>
                  <a:rPr lang="it-IT" sz="2000" dirty="0" err="1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Corbel" panose="020B0503020204020204"/>
                  </a:rPr>
                  <a:t>we</a:t>
                </a:r>
                <a:r>
                  <a:rPr lang="it-IT" sz="20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Corbel" panose="020B0503020204020204"/>
                  </a:rPr>
                  <a:t> set  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it-IT" sz="2000" b="0" i="1" smtClean="0"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=0,2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3469709-844E-45F3-BD8B-0D9EE1EA4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213" y="3484816"/>
                <a:ext cx="7868873" cy="2084353"/>
              </a:xfrm>
              <a:prstGeom prst="rect">
                <a:avLst/>
              </a:prstGeom>
              <a:blipFill>
                <a:blip r:embed="rId4"/>
                <a:stretch>
                  <a:fillRect l="-775" t="-2632" b="-43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485264"/>
      </p:ext>
    </p:extLst>
  </p:cSld>
  <p:clrMapOvr>
    <a:masterClrMapping/>
  </p:clrMapOvr>
</p:sld>
</file>

<file path=ppt/theme/theme1.xml><?xml version="1.0" encoding="utf-8"?>
<a:theme xmlns:a="http://schemas.openxmlformats.org/drawingml/2006/main" name="Cornic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TM03457475[[fn=Cornice]]</Template>
  <TotalTime>2176</TotalTime>
  <Words>1470</Words>
  <Application>Microsoft Office PowerPoint</Application>
  <PresentationFormat>Widescreen</PresentationFormat>
  <Paragraphs>118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Corbel</vt:lpstr>
      <vt:lpstr>Wingdings 2</vt:lpstr>
      <vt:lpstr>Cornice</vt:lpstr>
      <vt:lpstr>Time-dependent wind on Advection-Diffusion-Reaction system </vt:lpstr>
      <vt:lpstr>General ADR</vt:lpstr>
      <vt:lpstr>General ADR</vt:lpstr>
      <vt:lpstr>Continous ADR equation</vt:lpstr>
      <vt:lpstr>Local chemistry</vt:lpstr>
      <vt:lpstr>Discretization: the ADR transfer matrix formalism</vt:lpstr>
      <vt:lpstr>Discretization: the ADR transfer matrix formalism</vt:lpstr>
      <vt:lpstr>Propagators and time marching</vt:lpstr>
      <vt:lpstr>Simulation: initial conditions</vt:lpstr>
      <vt:lpstr>No-wind and Constant wind behaviour</vt:lpstr>
      <vt:lpstr>Sinusoidal wind</vt:lpstr>
      <vt:lpstr>Simulation</vt:lpstr>
      <vt:lpstr>Evolution during phase 1</vt:lpstr>
      <vt:lpstr>Evolution during phase 3</vt:lpstr>
      <vt:lpstr>The k_x, t plane</vt:lpstr>
      <vt:lpstr>Dependance on wind parameters: α_0</vt:lpstr>
      <vt:lpstr>Dependance on δ_α</vt:lpstr>
      <vt:lpstr>Dependance on ω</vt:lpstr>
      <vt:lpstr>Conclusions</vt:lpstr>
      <vt:lpstr>Possible future developments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ADR system under variable wind </dc:title>
  <dc:creator>Giuseppe Sacco</dc:creator>
  <cp:lastModifiedBy>Giuseppe Sacco</cp:lastModifiedBy>
  <cp:revision>13</cp:revision>
  <dcterms:created xsi:type="dcterms:W3CDTF">2021-09-30T08:27:41Z</dcterms:created>
  <dcterms:modified xsi:type="dcterms:W3CDTF">2021-10-04T09:39:44Z</dcterms:modified>
</cp:coreProperties>
</file>